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7" r:id="rId2"/>
    <p:sldId id="291" r:id="rId3"/>
    <p:sldId id="286" r:id="rId4"/>
    <p:sldId id="260" r:id="rId5"/>
    <p:sldId id="290" r:id="rId6"/>
    <p:sldId id="258" r:id="rId7"/>
    <p:sldId id="259" r:id="rId8"/>
    <p:sldId id="269" r:id="rId9"/>
    <p:sldId id="287" r:id="rId10"/>
    <p:sldId id="289" r:id="rId11"/>
    <p:sldId id="268" r:id="rId12"/>
    <p:sldId id="266" r:id="rId13"/>
    <p:sldId id="265" r:id="rId14"/>
    <p:sldId id="262" r:id="rId15"/>
    <p:sldId id="264" r:id="rId16"/>
    <p:sldId id="292" r:id="rId17"/>
    <p:sldId id="296" r:id="rId18"/>
    <p:sldId id="295" r:id="rId19"/>
    <p:sldId id="294" r:id="rId20"/>
    <p:sldId id="28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EED"/>
    <a:srgbClr val="005654"/>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72" y="-7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86894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63849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57686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382179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373021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BFC02F-E98D-4598-87CC-8152E866317E}" type="datetimeFigureOut">
              <a:rPr lang="ru-RU" smtClean="0"/>
              <a:t>02.11.2016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52328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BFC02F-E98D-4598-87CC-8152E866317E}" type="datetimeFigureOut">
              <a:rPr lang="ru-RU" smtClean="0"/>
              <a:t>02.11.2016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25924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BFC02F-E98D-4598-87CC-8152E866317E}" type="datetimeFigureOut">
              <a:rPr lang="ru-RU" smtClean="0"/>
              <a:t>02.11.2016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72967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BFC02F-E98D-4598-87CC-8152E866317E}" type="datetimeFigureOut">
              <a:rPr lang="ru-RU" smtClean="0"/>
              <a:t>02.11.2016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00404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4BFC02F-E98D-4598-87CC-8152E866317E}" type="datetimeFigureOut">
              <a:rPr lang="ru-RU" smtClean="0"/>
              <a:t>02.11.2016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422684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4BFC02F-E98D-4598-87CC-8152E866317E}" type="datetimeFigureOut">
              <a:rPr lang="ru-RU" smtClean="0"/>
              <a:t>02.11.2016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A6CBCC-5970-4567-BD90-453530AD2404}" type="slidenum">
              <a:rPr lang="ru-RU" smtClean="0"/>
              <a:t>‹#›</a:t>
            </a:fld>
            <a:endParaRPr lang="ru-RU"/>
          </a:p>
        </p:txBody>
      </p:sp>
    </p:spTree>
    <p:extLst>
      <p:ext uri="{BB962C8B-B14F-4D97-AF65-F5344CB8AC3E}">
        <p14:creationId xmlns:p14="http://schemas.microsoft.com/office/powerpoint/2010/main" val="1467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1"/>
            </a:gs>
            <a:gs pos="43000">
              <a:schemeClr val="bg1"/>
            </a:gs>
            <a:gs pos="74000">
              <a:srgbClr val="B5EEED"/>
            </a:gs>
            <a:gs pos="3825">
              <a:schemeClr val="accent1">
                <a:lumMod val="45000"/>
                <a:lumOff val="55000"/>
              </a:schemeClr>
            </a:gs>
            <a:gs pos="52000">
              <a:schemeClr val="bg1"/>
            </a:gs>
            <a:gs pos="8000">
              <a:schemeClr val="bg1"/>
            </a:gs>
            <a:gs pos="83000">
              <a:schemeClr val="accent1">
                <a:lumMod val="45000"/>
                <a:lumOff val="55000"/>
              </a:schemeClr>
            </a:gs>
            <a:gs pos="100000">
              <a:schemeClr val="accent1">
                <a:lumMod val="30000"/>
                <a:lumOff val="70000"/>
              </a:schemeClr>
            </a:gs>
          </a:gsLst>
          <a:lin ang="20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FC02F-E98D-4598-87CC-8152E866317E}" type="datetimeFigureOut">
              <a:rPr lang="ru-RU" smtClean="0"/>
              <a:t>02.11.2016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CBCC-5970-4567-BD90-453530AD2404}" type="slidenum">
              <a:rPr lang="ru-RU" smtClean="0"/>
              <a:t>‹#›</a:t>
            </a:fld>
            <a:endParaRPr lang="ru-RU"/>
          </a:p>
        </p:txBody>
      </p:sp>
    </p:spTree>
    <p:extLst>
      <p:ext uri="{BB962C8B-B14F-4D97-AF65-F5344CB8AC3E}">
        <p14:creationId xmlns:p14="http://schemas.microsoft.com/office/powerpoint/2010/main" val="11689265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ite.unesco.org/"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5.png"/><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1217" y="1687132"/>
            <a:ext cx="10908406" cy="4546242"/>
          </a:xfrm>
        </p:spPr>
        <p:txBody>
          <a:bodyPr>
            <a:normAutofit/>
          </a:bodyPr>
          <a:lstStyle/>
          <a:p>
            <a:r>
              <a:rPr lang="en-US" sz="4000" dirty="0" smtClean="0">
                <a:solidFill>
                  <a:srgbClr val="005654"/>
                </a:solidFill>
                <a:latin typeface="Tahoma" panose="020B0604030504040204" pitchFamily="34" charset="0"/>
                <a:ea typeface="Tahoma" panose="020B0604030504040204" pitchFamily="34" charset="0"/>
                <a:cs typeface="Tahoma" panose="020B0604030504040204" pitchFamily="34" charset="0"/>
              </a:rPr>
              <a:t>OER and MOOCs: </a:t>
            </a:r>
          </a:p>
          <a:p>
            <a:r>
              <a:rPr lang="en-US" sz="4000" dirty="0" smtClean="0">
                <a:solidFill>
                  <a:srgbClr val="005654"/>
                </a:solidFill>
                <a:latin typeface="Tahoma" panose="020B0604030504040204" pitchFamily="34" charset="0"/>
                <a:ea typeface="Tahoma" panose="020B0604030504040204" pitchFamily="34" charset="0"/>
                <a:cs typeface="Tahoma" panose="020B0604030504040204" pitchFamily="34" charset="0"/>
              </a:rPr>
              <a:t>Survey in 20 Non-English-Speaking Countries</a:t>
            </a:r>
            <a:endParaRPr lang="ru-RU" sz="4000" dirty="0" smtClean="0">
              <a:solidFill>
                <a:srgbClr val="005654"/>
              </a:solidFill>
            </a:endParaRPr>
          </a:p>
          <a:p>
            <a:pPr fontAlgn="auto">
              <a:spcBef>
                <a:spcPts val="0"/>
              </a:spcBef>
              <a:spcAft>
                <a:spcPts val="0"/>
              </a:spcAft>
              <a:defRPr/>
            </a:pPr>
            <a:endParaRPr lang="ru-RU" dirty="0" smtClean="0">
              <a:solidFill>
                <a:srgbClr val="005654"/>
              </a:solidFill>
            </a:endParaRPr>
          </a:p>
          <a:p>
            <a:pPr fontAlgn="auto">
              <a:spcBef>
                <a:spcPts val="0"/>
              </a:spcBef>
              <a:spcAft>
                <a:spcPts val="0"/>
              </a:spcAft>
              <a:defRPr/>
            </a:pPr>
            <a:endParaRPr lang="ru-RU" dirty="0">
              <a:solidFill>
                <a:srgbClr val="005654"/>
              </a:solidFill>
            </a:endParaRPr>
          </a:p>
          <a:p>
            <a:pPr fontAlgn="auto">
              <a:spcBef>
                <a:spcPts val="0"/>
              </a:spcBef>
              <a:spcAft>
                <a:spcPts val="0"/>
              </a:spcAft>
              <a:defRPr/>
            </a:pPr>
            <a:r>
              <a:rPr lang="en-US" sz="2800" dirty="0" smtClean="0">
                <a:solidFill>
                  <a:srgbClr val="005654"/>
                </a:solidFill>
              </a:rPr>
              <a:t>Svetlana </a:t>
            </a:r>
            <a:r>
              <a:rPr lang="en-US" sz="2800" dirty="0">
                <a:solidFill>
                  <a:srgbClr val="005654"/>
                </a:solidFill>
              </a:rPr>
              <a:t>KNYAZEVA</a:t>
            </a:r>
          </a:p>
          <a:p>
            <a:pPr fontAlgn="auto">
              <a:spcBef>
                <a:spcPts val="0"/>
              </a:spcBef>
              <a:spcAft>
                <a:spcPts val="0"/>
              </a:spcAft>
              <a:defRPr/>
            </a:pPr>
            <a:r>
              <a:rPr lang="en-US" sz="2800" dirty="0">
                <a:solidFill>
                  <a:srgbClr val="005654"/>
                </a:solidFill>
              </a:rPr>
              <a:t>UNESCO Institute for Information Technologies in Education</a:t>
            </a:r>
          </a:p>
          <a:p>
            <a:pPr algn="l"/>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Tree>
    <p:extLst>
      <p:ext uri="{BB962C8B-B14F-4D97-AF65-F5344CB8AC3E}">
        <p14:creationId xmlns:p14="http://schemas.microsoft.com/office/powerpoint/2010/main" val="119857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1217" y="1132605"/>
            <a:ext cx="11191741" cy="5101940"/>
          </a:xfrm>
        </p:spPr>
        <p:txBody>
          <a:bodyPr>
            <a:normAutofit lnSpcReduction="10000"/>
          </a:bodyPr>
          <a:lstStyle/>
          <a:p>
            <a:pPr algn="l"/>
            <a:r>
              <a:rPr lang="en-US" sz="2600" b="1" dirty="0" smtClean="0"/>
              <a:t>Lack </a:t>
            </a:r>
            <a:r>
              <a:rPr lang="en-US" sz="2600" b="1" dirty="0"/>
              <a:t>of </a:t>
            </a:r>
            <a:r>
              <a:rPr lang="en-US" sz="2600" b="1" dirty="0" smtClean="0"/>
              <a:t>knowledge-sharing culture, </a:t>
            </a:r>
            <a:r>
              <a:rPr lang="en-US" sz="2600" b="1" dirty="0"/>
              <a:t>particularly around sharing and reusing learning </a:t>
            </a:r>
            <a:r>
              <a:rPr lang="en-US" sz="2600" b="1" dirty="0" smtClean="0"/>
              <a:t>materials </a:t>
            </a:r>
            <a:endParaRPr lang="ru-RU" sz="2600" b="1" dirty="0"/>
          </a:p>
          <a:p>
            <a:pPr lvl="1" algn="l"/>
            <a:r>
              <a:rPr lang="en-US" sz="2400" i="1" dirty="0"/>
              <a:t>The biggest barrier for teachers is a cultural one around teaching practices and overcoming academic practices surrounding using, reusing or remixing other people’s material for fear of infringing copyright or being accused of committing plagiarism; or of believing that it is inappropriate for local needs or poor quality</a:t>
            </a:r>
            <a:r>
              <a:rPr lang="en-US" sz="2400" dirty="0"/>
              <a:t>. (Andy Lane, 2010)</a:t>
            </a:r>
            <a:endParaRPr lang="ru-RU" sz="2400" dirty="0"/>
          </a:p>
          <a:p>
            <a:pPr algn="l"/>
            <a:r>
              <a:rPr lang="en-US" dirty="0" smtClean="0"/>
              <a:t>In </a:t>
            </a:r>
            <a:r>
              <a:rPr lang="en-US" dirty="0"/>
              <a:t>many institutions </a:t>
            </a:r>
            <a:r>
              <a:rPr lang="en-US" dirty="0" smtClean="0"/>
              <a:t>research </a:t>
            </a:r>
            <a:r>
              <a:rPr lang="en-US" dirty="0"/>
              <a:t>or producing your own content </a:t>
            </a:r>
            <a:r>
              <a:rPr lang="en-US" dirty="0" smtClean="0"/>
              <a:t>is valued higher than using </a:t>
            </a:r>
            <a:r>
              <a:rPr lang="en-US" dirty="0"/>
              <a:t>other people’s content</a:t>
            </a:r>
            <a:r>
              <a:rPr lang="en-US" dirty="0" smtClean="0"/>
              <a:t>.</a:t>
            </a:r>
          </a:p>
          <a:p>
            <a:pPr algn="l"/>
            <a:r>
              <a:rPr lang="en-US" dirty="0" smtClean="0"/>
              <a:t>Teachers (in </a:t>
            </a:r>
            <a:r>
              <a:rPr lang="en-US" dirty="0"/>
              <a:t>primary and secondary </a:t>
            </a:r>
            <a:r>
              <a:rPr lang="en-US" dirty="0" smtClean="0"/>
              <a:t>education) </a:t>
            </a:r>
            <a:r>
              <a:rPr lang="en-US" dirty="0"/>
              <a:t>may be more interested in pre-developed educational resources that directly help them in their teaching than in adapting resources themselves</a:t>
            </a:r>
            <a:r>
              <a:rPr lang="en-US" dirty="0" smtClean="0"/>
              <a:t>. </a:t>
            </a:r>
          </a:p>
          <a:p>
            <a:pPr algn="l"/>
            <a:r>
              <a:rPr lang="en-US" dirty="0" smtClean="0"/>
              <a:t>OER development </a:t>
            </a:r>
            <a:r>
              <a:rPr lang="en-US" dirty="0"/>
              <a:t>is still rooted in the “publish for use as is” mode, where the sharing is one-way rather than reciprocal</a:t>
            </a:r>
            <a:r>
              <a:rPr lang="en-US" dirty="0" smtClean="0"/>
              <a:t>.</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txBox="1">
            <a:spLocks/>
          </p:cNvSpPr>
          <p:nvPr/>
        </p:nvSpPr>
        <p:spPr>
          <a:xfrm>
            <a:off x="2391272" y="-51515"/>
            <a:ext cx="8993652" cy="9659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05654"/>
                </a:solidFill>
                <a:latin typeface="+mn-lt"/>
              </a:rPr>
              <a:t>B</a:t>
            </a:r>
            <a:r>
              <a:rPr lang="en-US" sz="2800" b="1" dirty="0" smtClean="0">
                <a:solidFill>
                  <a:srgbClr val="005654"/>
                </a:solidFill>
                <a:latin typeface="+mn-lt"/>
              </a:rPr>
              <a:t>arriers to the development and use of OER </a:t>
            </a:r>
            <a:endParaRPr lang="en-US" sz="2800" b="1" dirty="0">
              <a:solidFill>
                <a:srgbClr val="005654"/>
              </a:solidFill>
              <a:latin typeface="+mn-lt"/>
            </a:endParaRPr>
          </a:p>
        </p:txBody>
      </p:sp>
    </p:spTree>
    <p:extLst>
      <p:ext uri="{BB962C8B-B14F-4D97-AF65-F5344CB8AC3E}">
        <p14:creationId xmlns:p14="http://schemas.microsoft.com/office/powerpoint/2010/main" val="48589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59099" y="1249251"/>
            <a:ext cx="10109915" cy="4859213"/>
          </a:xfrm>
        </p:spPr>
        <p:txBody>
          <a:bodyPr>
            <a:noAutofit/>
          </a:bodyPr>
          <a:lstStyle/>
          <a:p>
            <a:pPr algn="l"/>
            <a:r>
              <a:rPr lang="en-US" b="1" dirty="0"/>
              <a:t>Regulatory Barriers and Pedagogy</a:t>
            </a:r>
            <a:endParaRPr lang="ru-RU" b="1" dirty="0"/>
          </a:p>
          <a:p>
            <a:pPr marL="342900" indent="-342900" algn="l">
              <a:spcBef>
                <a:spcPts val="600"/>
              </a:spcBef>
              <a:buFont typeface="Arial" panose="020B0604020202020204" pitchFamily="34" charset="0"/>
              <a:buChar char="•"/>
            </a:pPr>
            <a:r>
              <a:rPr lang="en-US" dirty="0" smtClean="0"/>
              <a:t>Formal primary</a:t>
            </a:r>
            <a:r>
              <a:rPr lang="en-US" dirty="0"/>
              <a:t>, secondary and tertiary </a:t>
            </a:r>
            <a:r>
              <a:rPr lang="en-US" dirty="0" smtClean="0"/>
              <a:t>education is </a:t>
            </a:r>
            <a:r>
              <a:rPr lang="en-US" dirty="0"/>
              <a:t>heavily </a:t>
            </a:r>
            <a:r>
              <a:rPr lang="en-US" dirty="0" smtClean="0"/>
              <a:t>governed </a:t>
            </a:r>
            <a:r>
              <a:rPr lang="en-US" dirty="0"/>
              <a:t>by national policies and </a:t>
            </a:r>
            <a:r>
              <a:rPr lang="en-US" dirty="0" smtClean="0"/>
              <a:t>laws. Institutions </a:t>
            </a:r>
            <a:r>
              <a:rPr lang="en-US" dirty="0"/>
              <a:t>and teachers </a:t>
            </a:r>
            <a:r>
              <a:rPr lang="en-US" dirty="0" smtClean="0"/>
              <a:t>are cautious </a:t>
            </a:r>
            <a:r>
              <a:rPr lang="en-US" dirty="0"/>
              <a:t>about changing their </a:t>
            </a:r>
            <a:r>
              <a:rPr lang="en-US" dirty="0" smtClean="0"/>
              <a:t>policies </a:t>
            </a:r>
            <a:r>
              <a:rPr lang="en-US" dirty="0"/>
              <a:t>and practices, including sharing </a:t>
            </a:r>
            <a:r>
              <a:rPr lang="en-US" dirty="0" smtClean="0"/>
              <a:t>educational </a:t>
            </a:r>
            <a:r>
              <a:rPr lang="en-US" dirty="0"/>
              <a:t>resources and adopting and adapting </a:t>
            </a:r>
            <a:r>
              <a:rPr lang="en-US" dirty="0" smtClean="0"/>
              <a:t>resources from outside. </a:t>
            </a:r>
          </a:p>
          <a:p>
            <a:pPr marL="342900" indent="-342900" algn="l">
              <a:spcBef>
                <a:spcPts val="600"/>
              </a:spcBef>
              <a:buFont typeface="Arial" panose="020B0604020202020204" pitchFamily="34" charset="0"/>
              <a:buChar char="•"/>
            </a:pPr>
            <a:r>
              <a:rPr lang="en-US" dirty="0" smtClean="0"/>
              <a:t>There is a </a:t>
            </a:r>
            <a:r>
              <a:rPr lang="en-US" dirty="0"/>
              <a:t>tension between the academic values of sharing knowledge and the “commercial” values of selling educational </a:t>
            </a:r>
            <a:r>
              <a:rPr lang="en-US" dirty="0" smtClean="0"/>
              <a:t>content/services </a:t>
            </a:r>
            <a:r>
              <a:rPr lang="en-US" dirty="0"/>
              <a:t>and/or competing for fee-paying students both nationally and </a:t>
            </a:r>
            <a:r>
              <a:rPr lang="en-US" dirty="0" smtClean="0"/>
              <a:t>internationally. </a:t>
            </a:r>
          </a:p>
          <a:p>
            <a:pPr marL="342900" indent="-342900" algn="l">
              <a:spcBef>
                <a:spcPts val="600"/>
              </a:spcBef>
              <a:buFont typeface="Arial" panose="020B0604020202020204" pitchFamily="34" charset="0"/>
              <a:buChar char="•"/>
            </a:pPr>
            <a:r>
              <a:rPr lang="en-US" dirty="0" smtClean="0"/>
              <a:t>Pedagogy </a:t>
            </a:r>
            <a:r>
              <a:rPr lang="en-US" dirty="0"/>
              <a:t>still </a:t>
            </a:r>
            <a:r>
              <a:rPr lang="en-US" dirty="0" err="1"/>
              <a:t>favours</a:t>
            </a:r>
            <a:r>
              <a:rPr lang="en-US" dirty="0"/>
              <a:t> face-to-face presentation by </a:t>
            </a:r>
            <a:r>
              <a:rPr lang="en-US" dirty="0" smtClean="0"/>
              <a:t>a</a:t>
            </a:r>
            <a:r>
              <a:rPr lang="ru-RU" dirty="0" smtClean="0"/>
              <a:t> </a:t>
            </a:r>
            <a:r>
              <a:rPr lang="en-US" dirty="0" smtClean="0"/>
              <a:t>lecturer </a:t>
            </a:r>
            <a:r>
              <a:rPr lang="en-US" dirty="0"/>
              <a:t>rather than flexible, resource-based, student-oriented </a:t>
            </a:r>
            <a:r>
              <a:rPr lang="en-US" dirty="0" smtClean="0"/>
              <a:t>learning. </a:t>
            </a:r>
          </a:p>
          <a:p>
            <a:pPr marL="342900" indent="-342900" algn="l">
              <a:spcBef>
                <a:spcPts val="600"/>
              </a:spcBef>
              <a:buFont typeface="Arial" panose="020B0604020202020204" pitchFamily="34" charset="0"/>
              <a:buChar char="•"/>
            </a:pPr>
            <a:r>
              <a:rPr lang="en-US" dirty="0" smtClean="0"/>
              <a:t>A </a:t>
            </a:r>
            <a:r>
              <a:rPr lang="en-US" dirty="0"/>
              <a:t>lack of support staff to help teachers adopt </a:t>
            </a:r>
            <a:r>
              <a:rPr lang="en-US" dirty="0" smtClean="0"/>
              <a:t>new </a:t>
            </a:r>
            <a:r>
              <a:rPr lang="en-US" dirty="0"/>
              <a:t>practices is also a serious problem in promoting OER. </a:t>
            </a:r>
            <a:endParaRPr lang="en-US"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7" name="Заголовок 1"/>
          <p:cNvSpPr txBox="1">
            <a:spLocks/>
          </p:cNvSpPr>
          <p:nvPr/>
        </p:nvSpPr>
        <p:spPr>
          <a:xfrm>
            <a:off x="2391272" y="-51515"/>
            <a:ext cx="8993652" cy="9659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05654"/>
                </a:solidFill>
                <a:latin typeface="+mn-lt"/>
              </a:rPr>
              <a:t>B</a:t>
            </a:r>
            <a:r>
              <a:rPr lang="en-US" sz="2800" b="1" dirty="0" smtClean="0">
                <a:solidFill>
                  <a:srgbClr val="005654"/>
                </a:solidFill>
                <a:latin typeface="+mn-lt"/>
              </a:rPr>
              <a:t>arriers to the development and use of OER </a:t>
            </a:r>
            <a:endParaRPr lang="en-US" sz="2800" b="1" dirty="0">
              <a:solidFill>
                <a:srgbClr val="005654"/>
              </a:solidFill>
              <a:latin typeface="+mn-lt"/>
            </a:endParaRPr>
          </a:p>
        </p:txBody>
      </p:sp>
    </p:spTree>
    <p:extLst>
      <p:ext uri="{BB962C8B-B14F-4D97-AF65-F5344CB8AC3E}">
        <p14:creationId xmlns:p14="http://schemas.microsoft.com/office/powerpoint/2010/main" val="296400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01521" y="1275008"/>
            <a:ext cx="10586434" cy="4615252"/>
          </a:xfrm>
        </p:spPr>
        <p:txBody>
          <a:bodyPr>
            <a:normAutofit/>
          </a:bodyPr>
          <a:lstStyle/>
          <a:p>
            <a:pPr marL="342900" indent="-342900" algn="l">
              <a:buFont typeface="Arial" panose="020B0604020202020204" pitchFamily="34" charset="0"/>
              <a:buChar char="•"/>
            </a:pPr>
            <a:r>
              <a:rPr lang="en-US" dirty="0" smtClean="0"/>
              <a:t>Awareness raising and </a:t>
            </a:r>
            <a:r>
              <a:rPr lang="en-US" dirty="0"/>
              <a:t>promotion of OER and open </a:t>
            </a:r>
            <a:r>
              <a:rPr lang="en-US" dirty="0" smtClean="0"/>
              <a:t>licenses</a:t>
            </a:r>
          </a:p>
          <a:p>
            <a:pPr marL="342900" indent="-342900" algn="l">
              <a:buFont typeface="Arial" panose="020B0604020202020204" pitchFamily="34" charset="0"/>
              <a:buChar char="•"/>
            </a:pPr>
            <a:r>
              <a:rPr lang="en-US" dirty="0" smtClean="0"/>
              <a:t>Education strategy with adequate provisions for open education practices </a:t>
            </a:r>
          </a:p>
          <a:p>
            <a:pPr marL="342900" indent="-342900" algn="l">
              <a:buFont typeface="Arial" panose="020B0604020202020204" pitchFamily="34" charset="0"/>
              <a:buChar char="•"/>
            </a:pPr>
            <a:r>
              <a:rPr lang="en-US" dirty="0" smtClean="0"/>
              <a:t>Allocation of public funding for ICT infrastructure and  production of educational content, maintenance of OER repositories, and acquisition of adequate ICT skills appropriate to producing and sharing OER</a:t>
            </a:r>
          </a:p>
          <a:p>
            <a:pPr marL="342900" indent="-342900" algn="l">
              <a:buFont typeface="Arial" panose="020B0604020202020204" pitchFamily="34" charset="0"/>
              <a:buChar char="•"/>
            </a:pPr>
            <a:r>
              <a:rPr lang="en-US" dirty="0" smtClean="0"/>
              <a:t>Revising pedagogical approaches, </a:t>
            </a:r>
            <a:r>
              <a:rPr lang="en-US" dirty="0"/>
              <a:t>curriculum and quality </a:t>
            </a:r>
            <a:r>
              <a:rPr lang="en-US" dirty="0" smtClean="0"/>
              <a:t>standards</a:t>
            </a:r>
          </a:p>
          <a:p>
            <a:pPr marL="342900" indent="-342900" algn="l">
              <a:buFont typeface="Arial" panose="020B0604020202020204" pitchFamily="34" charset="0"/>
              <a:buChar char="•"/>
            </a:pPr>
            <a:r>
              <a:rPr lang="en-US" dirty="0" smtClean="0"/>
              <a:t>Assessment and credentialing</a:t>
            </a:r>
          </a:p>
          <a:p>
            <a:pPr marL="342900" indent="-342900" algn="l">
              <a:buFont typeface="Arial" panose="020B0604020202020204" pitchFamily="34" charset="0"/>
              <a:buChar char="•"/>
            </a:pPr>
            <a:r>
              <a:rPr lang="en-US" dirty="0" smtClean="0"/>
              <a:t>Fostering the concept of “openness” — the philosophy of sharing, reusing, adapting, readapting, translating and </a:t>
            </a:r>
            <a:r>
              <a:rPr lang="en-US" dirty="0" err="1" smtClean="0"/>
              <a:t>localising</a:t>
            </a:r>
            <a:r>
              <a:rPr lang="en-US" dirty="0" smtClean="0"/>
              <a:t> educational resources — amongst educators, learners and the general population by governments and institutions alike</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6" name="Заголовок 1"/>
          <p:cNvSpPr>
            <a:spLocks noGrp="1"/>
          </p:cNvSpPr>
          <p:nvPr>
            <p:ph type="ctrTitle"/>
          </p:nvPr>
        </p:nvSpPr>
        <p:spPr>
          <a:xfrm>
            <a:off x="2391272" y="-20993"/>
            <a:ext cx="8993652" cy="935393"/>
          </a:xfrm>
        </p:spPr>
        <p:txBody>
          <a:bodyPr>
            <a:noAutofit/>
          </a:bodyPr>
          <a:lstStyle/>
          <a:p>
            <a:r>
              <a:rPr lang="en-GB" sz="2800" b="1" dirty="0" smtClean="0">
                <a:solidFill>
                  <a:srgbClr val="005654"/>
                </a:solidFill>
                <a:latin typeface="+mn-lt"/>
              </a:rPr>
              <a:t>Recommendations for the main action lines </a:t>
            </a:r>
            <a:br>
              <a:rPr lang="en-GB" sz="2800" b="1" dirty="0" smtClean="0">
                <a:solidFill>
                  <a:srgbClr val="005654"/>
                </a:solidFill>
                <a:latin typeface="+mn-lt"/>
              </a:rPr>
            </a:br>
            <a:r>
              <a:rPr lang="en-GB" sz="2800" b="1" dirty="0" smtClean="0">
                <a:solidFill>
                  <a:srgbClr val="005654"/>
                </a:solidFill>
                <a:latin typeface="+mn-lt"/>
              </a:rPr>
              <a:t>and measures to be taken</a:t>
            </a:r>
            <a:endParaRPr lang="ru-RU" sz="2800" b="1" dirty="0">
              <a:solidFill>
                <a:srgbClr val="005654"/>
              </a:solidFill>
              <a:latin typeface="+mn-lt"/>
            </a:endParaRPr>
          </a:p>
        </p:txBody>
      </p:sp>
    </p:spTree>
    <p:extLst>
      <p:ext uri="{BB962C8B-B14F-4D97-AF65-F5344CB8AC3E}">
        <p14:creationId xmlns:p14="http://schemas.microsoft.com/office/powerpoint/2010/main" val="202560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14400" y="1352282"/>
            <a:ext cx="10470523" cy="4882262"/>
          </a:xfrm>
        </p:spPr>
        <p:txBody>
          <a:bodyPr>
            <a:normAutofit/>
          </a:bodyPr>
          <a:lstStyle/>
          <a:p>
            <a:pPr marL="342900" indent="-342900" algn="l">
              <a:buFont typeface="Arial" panose="020B0604020202020204" pitchFamily="34" charset="0"/>
              <a:buChar char="•"/>
            </a:pPr>
            <a:r>
              <a:rPr lang="en-US" dirty="0" smtClean="0"/>
              <a:t>Government </a:t>
            </a:r>
            <a:r>
              <a:rPr lang="en-US" dirty="0"/>
              <a:t>strategy and government-supported initiatives are needed. Governments should encourage publicly funded HEIs to collaborate in sharing their educational resources and to provide the necessary infrastructure and support. </a:t>
            </a:r>
            <a:endParaRPr lang="en-US" dirty="0" smtClean="0"/>
          </a:p>
          <a:p>
            <a:pPr marL="342900" indent="-342900" algn="l">
              <a:buFont typeface="Arial" panose="020B0604020202020204" pitchFamily="34" charset="0"/>
              <a:buChar char="•"/>
            </a:pPr>
            <a:r>
              <a:rPr lang="en-US" dirty="0" smtClean="0"/>
              <a:t>Governments need to take immediate steps to align national copyright and IPR legislation and regulations with open licenses. </a:t>
            </a:r>
          </a:p>
          <a:p>
            <a:pPr marL="342900" indent="-342900" algn="l">
              <a:buFont typeface="Arial" panose="020B0604020202020204" pitchFamily="34" charset="0"/>
              <a:buChar char="•"/>
            </a:pPr>
            <a:r>
              <a:rPr lang="en-US" dirty="0"/>
              <a:t>In line with the </a:t>
            </a:r>
            <a:r>
              <a:rPr lang="en-US" dirty="0" err="1"/>
              <a:t>Organisation</a:t>
            </a:r>
            <a:r>
              <a:rPr lang="en-US" dirty="0"/>
              <a:t> for Economic Co-operation and Development recommendations formulated in Giving Knowledge for Free (OECD &amp; CERI, 2007), it is important </a:t>
            </a:r>
            <a:r>
              <a:rPr lang="en-US" i="1" dirty="0"/>
              <a:t>to </a:t>
            </a:r>
            <a:r>
              <a:rPr lang="en-US" b="1" i="1" dirty="0"/>
              <a:t>ensure comprehension, at all levels, that academic and research output, as well as the national cultural heritage, made available in digital format with the use of public funds should also be available for education, at no cost</a:t>
            </a:r>
            <a:r>
              <a:rPr lang="en-US" dirty="0" smtClean="0"/>
              <a:t>.</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7" name="Заголовок 1"/>
          <p:cNvSpPr txBox="1">
            <a:spLocks/>
          </p:cNvSpPr>
          <p:nvPr/>
        </p:nvSpPr>
        <p:spPr>
          <a:xfrm>
            <a:off x="2391272" y="-20993"/>
            <a:ext cx="8993652" cy="9353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smtClean="0">
                <a:solidFill>
                  <a:srgbClr val="005654"/>
                </a:solidFill>
                <a:latin typeface="+mn-lt"/>
              </a:rPr>
              <a:t>Recommendations for the main action lines </a:t>
            </a:r>
            <a:br>
              <a:rPr lang="en-GB" sz="2800" b="1" smtClean="0">
                <a:solidFill>
                  <a:srgbClr val="005654"/>
                </a:solidFill>
                <a:latin typeface="+mn-lt"/>
              </a:rPr>
            </a:br>
            <a:r>
              <a:rPr lang="en-GB" sz="2800" b="1" smtClean="0">
                <a:solidFill>
                  <a:srgbClr val="005654"/>
                </a:solidFill>
                <a:latin typeface="+mn-lt"/>
              </a:rPr>
              <a:t>and measures to be taken</a:t>
            </a:r>
            <a:endParaRPr lang="ru-RU" sz="2800" b="1" dirty="0">
              <a:solidFill>
                <a:srgbClr val="005654"/>
              </a:solidFill>
              <a:latin typeface="+mn-lt"/>
            </a:endParaRPr>
          </a:p>
        </p:txBody>
      </p:sp>
    </p:spTree>
    <p:extLst>
      <p:ext uri="{BB962C8B-B14F-4D97-AF65-F5344CB8AC3E}">
        <p14:creationId xmlns:p14="http://schemas.microsoft.com/office/powerpoint/2010/main" val="289056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8187" y="1210613"/>
            <a:ext cx="11397802" cy="5647387"/>
          </a:xfrm>
        </p:spPr>
        <p:txBody>
          <a:bodyPr>
            <a:normAutofit lnSpcReduction="10000"/>
          </a:bodyPr>
          <a:lstStyle/>
          <a:p>
            <a:pPr algn="l"/>
            <a:r>
              <a:rPr lang="en-US" dirty="0" smtClean="0"/>
              <a:t>Governments are encouraged to:</a:t>
            </a:r>
          </a:p>
          <a:p>
            <a:pPr marL="342900" indent="-342900" algn="l">
              <a:spcBef>
                <a:spcPts val="600"/>
              </a:spcBef>
              <a:buFont typeface="Arial" panose="020B0604020202020204" pitchFamily="34" charset="0"/>
              <a:buChar char="•"/>
            </a:pPr>
            <a:r>
              <a:rPr lang="en-US" dirty="0" smtClean="0"/>
              <a:t>support virtual infrastructure and national DL systems</a:t>
            </a:r>
          </a:p>
          <a:p>
            <a:pPr marL="342900" indent="-342900" algn="l">
              <a:spcBef>
                <a:spcPts val="600"/>
              </a:spcBef>
              <a:buFont typeface="Arial" panose="020B0604020202020204" pitchFamily="34" charset="0"/>
              <a:buChar char="•"/>
            </a:pPr>
            <a:r>
              <a:rPr lang="en-US" dirty="0"/>
              <a:t>p</a:t>
            </a:r>
            <a:r>
              <a:rPr lang="en-US" dirty="0" smtClean="0"/>
              <a:t>romote national </a:t>
            </a:r>
            <a:r>
              <a:rPr lang="en-US" dirty="0"/>
              <a:t>OER initiatives (Netherlands </a:t>
            </a:r>
            <a:r>
              <a:rPr lang="en-US" dirty="0" err="1"/>
              <a:t>Wikiwijs</a:t>
            </a:r>
            <a:r>
              <a:rPr lang="en-US" dirty="0"/>
              <a:t> </a:t>
            </a:r>
            <a:r>
              <a:rPr lang="en-US" dirty="0" smtClean="0"/>
              <a:t>or </a:t>
            </a:r>
            <a:r>
              <a:rPr lang="en-US" dirty="0"/>
              <a:t>the UKOER </a:t>
            </a:r>
            <a:r>
              <a:rPr lang="en-US" dirty="0" err="1" smtClean="0"/>
              <a:t>programme</a:t>
            </a:r>
            <a:r>
              <a:rPr lang="en-US" dirty="0" smtClean="0"/>
              <a:t>)</a:t>
            </a:r>
          </a:p>
          <a:p>
            <a:pPr marL="342900" indent="-342900" algn="l">
              <a:spcBef>
                <a:spcPts val="600"/>
              </a:spcBef>
              <a:buFont typeface="Arial" panose="020B0604020202020204" pitchFamily="34" charset="0"/>
              <a:buChar char="•"/>
            </a:pPr>
            <a:r>
              <a:rPr lang="en-US" dirty="0" smtClean="0"/>
              <a:t>establish national </a:t>
            </a:r>
            <a:r>
              <a:rPr lang="en-US" dirty="0"/>
              <a:t>consortia </a:t>
            </a:r>
            <a:r>
              <a:rPr lang="en-US" dirty="0" smtClean="0"/>
              <a:t>(</a:t>
            </a:r>
            <a:r>
              <a:rPr lang="en-US" dirty="0"/>
              <a:t>e.g., the </a:t>
            </a:r>
            <a:r>
              <a:rPr lang="en-US" dirty="0" smtClean="0"/>
              <a:t>Chinese Excellence Courses, Japan and Turkey </a:t>
            </a:r>
            <a:r>
              <a:rPr lang="en-US" dirty="0"/>
              <a:t>OCW </a:t>
            </a:r>
            <a:r>
              <a:rPr lang="en-US" dirty="0" smtClean="0"/>
              <a:t>Consortia) </a:t>
            </a:r>
            <a:r>
              <a:rPr lang="en-US" dirty="0"/>
              <a:t>or </a:t>
            </a:r>
            <a:r>
              <a:rPr lang="en-US" dirty="0" smtClean="0"/>
              <a:t>encourage </a:t>
            </a:r>
            <a:r>
              <a:rPr lang="en-US" dirty="0"/>
              <a:t>institutions to join the global </a:t>
            </a:r>
            <a:r>
              <a:rPr lang="en-US" dirty="0" smtClean="0"/>
              <a:t>Open Education Consortium</a:t>
            </a:r>
          </a:p>
          <a:p>
            <a:pPr marL="342900" indent="-342900" algn="l">
              <a:spcBef>
                <a:spcPts val="600"/>
              </a:spcBef>
              <a:buFont typeface="Arial" panose="020B0604020202020204" pitchFamily="34" charset="0"/>
              <a:buChar char="•"/>
            </a:pPr>
            <a:r>
              <a:rPr lang="en-US" dirty="0" smtClean="0"/>
              <a:t>support Digital/Open Universities </a:t>
            </a:r>
          </a:p>
          <a:p>
            <a:pPr marL="342900" indent="-342900" algn="l">
              <a:spcBef>
                <a:spcPts val="600"/>
              </a:spcBef>
              <a:buFont typeface="Arial" panose="020B0604020202020204" pitchFamily="34" charset="0"/>
              <a:buChar char="•"/>
            </a:pPr>
            <a:r>
              <a:rPr lang="en-US" dirty="0"/>
              <a:t>s</a:t>
            </a:r>
            <a:r>
              <a:rPr lang="en-US" dirty="0" smtClean="0"/>
              <a:t>upport national OER portals/repositories</a:t>
            </a:r>
          </a:p>
          <a:p>
            <a:pPr marL="342900" indent="-342900" algn="l">
              <a:spcBef>
                <a:spcPts val="600"/>
              </a:spcBef>
              <a:buFont typeface="Arial" panose="020B0604020202020204" pitchFamily="34" charset="0"/>
              <a:buChar char="•"/>
            </a:pPr>
            <a:r>
              <a:rPr lang="en-US" dirty="0" smtClean="0"/>
              <a:t>promote national open textbook initiatives</a:t>
            </a:r>
          </a:p>
          <a:p>
            <a:pPr marL="342900" indent="-342900" algn="l">
              <a:spcBef>
                <a:spcPts val="600"/>
              </a:spcBef>
              <a:buFont typeface="Arial" panose="020B0604020202020204" pitchFamily="34" charset="0"/>
              <a:buChar char="•"/>
            </a:pPr>
            <a:r>
              <a:rPr lang="en-US" dirty="0"/>
              <a:t>e</a:t>
            </a:r>
            <a:r>
              <a:rPr lang="en-US" dirty="0" smtClean="0"/>
              <a:t>ncourage </a:t>
            </a:r>
            <a:r>
              <a:rPr lang="en-US" dirty="0" err="1" smtClean="0"/>
              <a:t>esatablishing</a:t>
            </a:r>
            <a:r>
              <a:rPr lang="en-US" dirty="0" smtClean="0"/>
              <a:t> national Creative Commons affiliates</a:t>
            </a:r>
          </a:p>
          <a:p>
            <a:pPr marL="342900" indent="-342900" algn="l">
              <a:spcBef>
                <a:spcPts val="600"/>
              </a:spcBef>
              <a:buFont typeface="Arial" panose="020B0604020202020204" pitchFamily="34" charset="0"/>
              <a:buChar char="•"/>
            </a:pPr>
            <a:r>
              <a:rPr lang="en-US" dirty="0" smtClean="0"/>
              <a:t>revise </a:t>
            </a:r>
            <a:r>
              <a:rPr lang="en-US" dirty="0"/>
              <a:t>policies and standards regulating higher education, </a:t>
            </a:r>
            <a:endParaRPr lang="en-US" dirty="0" smtClean="0"/>
          </a:p>
          <a:p>
            <a:pPr marL="342900" indent="-342900" algn="l">
              <a:spcBef>
                <a:spcPts val="600"/>
              </a:spcBef>
              <a:buFont typeface="Arial" panose="020B0604020202020204" pitchFamily="34" charset="0"/>
              <a:buChar char="•"/>
            </a:pPr>
            <a:r>
              <a:rPr lang="en-US" dirty="0"/>
              <a:t>p</a:t>
            </a:r>
            <a:r>
              <a:rPr lang="en-US" dirty="0" smtClean="0"/>
              <a:t>rovide financial </a:t>
            </a:r>
            <a:r>
              <a:rPr lang="en-US" dirty="0"/>
              <a:t>mechanisms </a:t>
            </a:r>
            <a:r>
              <a:rPr lang="en-US" dirty="0" smtClean="0"/>
              <a:t>for </a:t>
            </a:r>
            <a:r>
              <a:rPr lang="en-US" dirty="0"/>
              <a:t>the production and use of </a:t>
            </a:r>
            <a:r>
              <a:rPr lang="en-US" dirty="0" smtClean="0"/>
              <a:t>OER</a:t>
            </a:r>
          </a:p>
          <a:p>
            <a:pPr marL="342900" indent="-342900" algn="l">
              <a:spcBef>
                <a:spcPts val="600"/>
              </a:spcBef>
              <a:buFont typeface="Arial" panose="020B0604020202020204" pitchFamily="34" charset="0"/>
              <a:buChar char="•"/>
            </a:pPr>
            <a:r>
              <a:rPr lang="en-US" dirty="0"/>
              <a:t>i</a:t>
            </a:r>
            <a:r>
              <a:rPr lang="en-US" dirty="0" smtClean="0"/>
              <a:t>nvest in capacity-building </a:t>
            </a:r>
            <a:r>
              <a:rPr lang="en-US" dirty="0"/>
              <a:t>and awareness-raising on OER </a:t>
            </a:r>
            <a:r>
              <a:rPr lang="en-US" dirty="0" smtClean="0"/>
              <a:t>issues</a:t>
            </a:r>
          </a:p>
          <a:p>
            <a:pPr marL="342900" indent="-342900" algn="l">
              <a:spcBef>
                <a:spcPts val="600"/>
              </a:spcBef>
              <a:buFont typeface="Arial" panose="020B0604020202020204" pitchFamily="34" charset="0"/>
              <a:buChar char="•"/>
            </a:pPr>
            <a:r>
              <a:rPr lang="en-US" dirty="0" smtClean="0"/>
              <a:t>recommend </a:t>
            </a:r>
            <a:r>
              <a:rPr lang="en-US" dirty="0"/>
              <a:t>wider use of open licensing and open format </a:t>
            </a:r>
            <a:r>
              <a:rPr lang="en-US" dirty="0" smtClean="0"/>
              <a:t>standards</a:t>
            </a:r>
          </a:p>
          <a:p>
            <a:pPr marL="342900" indent="-342900" algn="l">
              <a:spcBef>
                <a:spcPts val="600"/>
              </a:spcBef>
              <a:buFont typeface="Arial" panose="020B0604020202020204" pitchFamily="34" charset="0"/>
              <a:buChar char="•"/>
            </a:pPr>
            <a:r>
              <a:rPr lang="en-US" dirty="0"/>
              <a:t>r</a:t>
            </a:r>
            <a:r>
              <a:rPr lang="en-US" dirty="0" smtClean="0"/>
              <a:t>ethink curriculum design</a:t>
            </a:r>
          </a:p>
          <a:p>
            <a:pPr marL="342900" indent="-342900" algn="l">
              <a:spcBef>
                <a:spcPts val="600"/>
              </a:spcBef>
              <a:buFont typeface="Arial" panose="020B0604020202020204" pitchFamily="34" charset="0"/>
              <a:buChar char="•"/>
            </a:pPr>
            <a:r>
              <a:rPr lang="en-US" dirty="0" smtClean="0"/>
              <a:t>take measures </a:t>
            </a:r>
            <a:r>
              <a:rPr lang="en-US" dirty="0"/>
              <a:t>aimed at ensuring the adoption of new pedagogical </a:t>
            </a:r>
            <a:r>
              <a:rPr lang="en-US" dirty="0" smtClean="0"/>
              <a:t>approaches</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391272" y="-20993"/>
            <a:ext cx="8993652" cy="935393"/>
          </a:xfrm>
        </p:spPr>
        <p:txBody>
          <a:bodyPr>
            <a:noAutofit/>
          </a:bodyPr>
          <a:lstStyle/>
          <a:p>
            <a:r>
              <a:rPr lang="en-GB" sz="2800" b="1" dirty="0" smtClean="0">
                <a:solidFill>
                  <a:srgbClr val="005654"/>
                </a:solidFill>
                <a:latin typeface="+mn-lt"/>
              </a:rPr>
              <a:t>Main action lines and measures to be taken by governments</a:t>
            </a:r>
            <a:endParaRPr lang="ru-RU" sz="2800" b="1" dirty="0">
              <a:solidFill>
                <a:srgbClr val="005654"/>
              </a:solidFill>
              <a:latin typeface="+mn-lt"/>
            </a:endParaRPr>
          </a:p>
        </p:txBody>
      </p:sp>
    </p:spTree>
    <p:extLst>
      <p:ext uri="{BB962C8B-B14F-4D97-AF65-F5344CB8AC3E}">
        <p14:creationId xmlns:p14="http://schemas.microsoft.com/office/powerpoint/2010/main" val="93198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1216" y="1275008"/>
            <a:ext cx="10934163" cy="4959536"/>
          </a:xfrm>
        </p:spPr>
        <p:txBody>
          <a:bodyPr>
            <a:normAutofit lnSpcReduction="10000"/>
          </a:bodyPr>
          <a:lstStyle/>
          <a:p>
            <a:pPr marL="342900" indent="-342900" algn="l">
              <a:buFont typeface="Arial" panose="020B0604020202020204" pitchFamily="34" charset="0"/>
              <a:buChar char="•"/>
            </a:pPr>
            <a:r>
              <a:rPr lang="en-US" dirty="0" smtClean="0"/>
              <a:t>Institutions </a:t>
            </a:r>
            <a:r>
              <a:rPr lang="en-US" dirty="0"/>
              <a:t>and teachers need to promote and support </a:t>
            </a:r>
            <a:r>
              <a:rPr lang="en-US" dirty="0" smtClean="0"/>
              <a:t>learner-centered </a:t>
            </a:r>
            <a:r>
              <a:rPr lang="en-US" dirty="0"/>
              <a:t>pedagogical approaches that rely on educational resources as much as direct teacher instruction. </a:t>
            </a:r>
            <a:endParaRPr lang="ru-RU" dirty="0" smtClean="0"/>
          </a:p>
          <a:p>
            <a:pPr marL="342900" indent="-342900" algn="l">
              <a:buFont typeface="Arial" panose="020B0604020202020204" pitchFamily="34" charset="0"/>
              <a:buChar char="•"/>
            </a:pPr>
            <a:r>
              <a:rPr lang="en-US" dirty="0" smtClean="0"/>
              <a:t>Institutions need </a:t>
            </a:r>
            <a:r>
              <a:rPr lang="en-US" dirty="0"/>
              <a:t>to provide training and development for their teaching staff, and both </a:t>
            </a:r>
            <a:r>
              <a:rPr lang="en-US" dirty="0" smtClean="0"/>
              <a:t>recognize </a:t>
            </a:r>
            <a:r>
              <a:rPr lang="en-US" dirty="0"/>
              <a:t>and reward teachers who develop and publish good OER. </a:t>
            </a:r>
            <a:endParaRPr lang="en-US" dirty="0" smtClean="0"/>
          </a:p>
          <a:p>
            <a:pPr marL="342900" indent="-342900" algn="l">
              <a:buFont typeface="Arial" panose="020B0604020202020204" pitchFamily="34" charset="0"/>
              <a:buChar char="•"/>
            </a:pPr>
            <a:r>
              <a:rPr lang="en-US" dirty="0" smtClean="0"/>
              <a:t>Teachers need </a:t>
            </a:r>
            <a:r>
              <a:rPr lang="en-US" dirty="0"/>
              <a:t>to </a:t>
            </a:r>
            <a:r>
              <a:rPr lang="en-US" dirty="0" smtClean="0"/>
              <a:t>adopt </a:t>
            </a:r>
            <a:r>
              <a:rPr lang="en-US" dirty="0"/>
              <a:t>new teaching practices that encourage </a:t>
            </a:r>
            <a:r>
              <a:rPr lang="en-US" dirty="0" smtClean="0"/>
              <a:t>learner-centered </a:t>
            </a:r>
            <a:r>
              <a:rPr lang="en-US" dirty="0"/>
              <a:t>pedagogical approaches which use new technologies and require greater co-operation. </a:t>
            </a:r>
            <a:endParaRPr lang="en-US" dirty="0" smtClean="0"/>
          </a:p>
          <a:p>
            <a:pPr marL="342900" indent="-342900" algn="l">
              <a:buFont typeface="Arial" panose="020B0604020202020204" pitchFamily="34" charset="0"/>
              <a:buChar char="•"/>
            </a:pPr>
            <a:r>
              <a:rPr lang="en-US" dirty="0" smtClean="0"/>
              <a:t>To </a:t>
            </a:r>
            <a:r>
              <a:rPr lang="en-US" dirty="0"/>
              <a:t>ensure that the open educational content meets the quality standards required by the institutional users, without the quality control process restricting the spirit of creativity, alternative evaluation practices could be put in place alongside the existing practices that encourage a participatory culture of open peer review. </a:t>
            </a:r>
            <a:endParaRPr lang="ru-RU" dirty="0"/>
          </a:p>
          <a:p>
            <a:pPr marL="342900" indent="-342900" algn="l">
              <a:buFont typeface="Arial" panose="020B0604020202020204" pitchFamily="34" charset="0"/>
              <a:buChar char="•"/>
            </a:pPr>
            <a:r>
              <a:rPr lang="en-US" b="1" dirty="0" smtClean="0"/>
              <a:t>OER should be developed in national languages (including minority) other than English</a:t>
            </a:r>
            <a:r>
              <a:rPr lang="en-US" dirty="0" smtClean="0"/>
              <a:t>.</a:t>
            </a:r>
            <a:endParaRPr lang="ru-RU" dirty="0" smtClean="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391272" y="-20993"/>
            <a:ext cx="8993652" cy="935393"/>
          </a:xfrm>
        </p:spPr>
        <p:txBody>
          <a:bodyPr>
            <a:noAutofit/>
          </a:bodyPr>
          <a:lstStyle/>
          <a:p>
            <a:r>
              <a:rPr lang="en-GB" sz="2800" b="1" dirty="0" smtClean="0">
                <a:solidFill>
                  <a:srgbClr val="005654"/>
                </a:solidFill>
                <a:latin typeface="+mn-lt"/>
              </a:rPr>
              <a:t>Recommendations for the main action lines </a:t>
            </a:r>
            <a:br>
              <a:rPr lang="en-GB" sz="2800" b="1" dirty="0" smtClean="0">
                <a:solidFill>
                  <a:srgbClr val="005654"/>
                </a:solidFill>
                <a:latin typeface="+mn-lt"/>
              </a:rPr>
            </a:br>
            <a:r>
              <a:rPr lang="en-GB" sz="2800" b="1" dirty="0" smtClean="0">
                <a:solidFill>
                  <a:srgbClr val="005654"/>
                </a:solidFill>
                <a:latin typeface="+mn-lt"/>
              </a:rPr>
              <a:t>and measures to be taken</a:t>
            </a:r>
            <a:endParaRPr lang="ru-RU" sz="2800" b="1" dirty="0">
              <a:solidFill>
                <a:srgbClr val="005654"/>
              </a:solidFill>
              <a:latin typeface="+mn-lt"/>
            </a:endParaRPr>
          </a:p>
        </p:txBody>
      </p:sp>
    </p:spTree>
    <p:extLst>
      <p:ext uri="{BB962C8B-B14F-4D97-AF65-F5344CB8AC3E}">
        <p14:creationId xmlns:p14="http://schemas.microsoft.com/office/powerpoint/2010/main" val="336680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23493" y="1300766"/>
            <a:ext cx="9839459" cy="4606681"/>
          </a:xfrm>
        </p:spPr>
        <p:txBody>
          <a:bodyPr>
            <a:normAutofit/>
          </a:bodyPr>
          <a:lstStyle/>
          <a:p>
            <a:pPr algn="l"/>
            <a:r>
              <a:rPr lang="en-US" dirty="0"/>
              <a:t>Online </a:t>
            </a:r>
            <a:r>
              <a:rPr lang="en-US" dirty="0" smtClean="0"/>
              <a:t>survey: </a:t>
            </a:r>
            <a:r>
              <a:rPr lang="en-US" dirty="0"/>
              <a:t>147 respondents from 54 countries: Europe (39%), Asia and the Pacific (19%), Africa (11%), North America (7%) and Latin America (5%)</a:t>
            </a:r>
          </a:p>
          <a:p>
            <a:pPr algn="l"/>
            <a:endParaRPr lang="en-US" sz="2800" b="1"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550016" y="103032"/>
            <a:ext cx="8834907" cy="779172"/>
          </a:xfrm>
        </p:spPr>
        <p:txBody>
          <a:bodyPr>
            <a:noAutofit/>
          </a:bodyPr>
          <a:lstStyle/>
          <a:p>
            <a:r>
              <a:rPr lang="en-US" sz="2800" b="1" dirty="0" smtClean="0">
                <a:solidFill>
                  <a:srgbClr val="005654"/>
                </a:solidFill>
                <a:latin typeface="+mn-lt"/>
              </a:rPr>
              <a:t>Foresight project “Access</a:t>
            </a:r>
            <a:r>
              <a:rPr lang="en-US" sz="2800" b="1" dirty="0">
                <a:solidFill>
                  <a:srgbClr val="005654"/>
                </a:solidFill>
                <a:latin typeface="+mn-lt"/>
              </a:rPr>
              <a:t>, Equity and Quality: Envisioning the Future of Higher Education in a Digital Age” </a:t>
            </a:r>
            <a:endParaRPr lang="ru-RU" sz="2800" b="1" dirty="0">
              <a:solidFill>
                <a:srgbClr val="005654"/>
              </a:solidFill>
              <a:latin typeface="+mn-lt"/>
            </a:endParaRPr>
          </a:p>
        </p:txBody>
      </p:sp>
      <p:pic>
        <p:nvPicPr>
          <p:cNvPr id="9" name="Рисунок 8"/>
          <p:cNvPicPr/>
          <p:nvPr/>
        </p:nvPicPr>
        <p:blipFill>
          <a:blip r:embed="rId3"/>
          <a:stretch>
            <a:fillRect/>
          </a:stretch>
        </p:blipFill>
        <p:spPr>
          <a:xfrm>
            <a:off x="3460896" y="2082553"/>
            <a:ext cx="5359576" cy="3861048"/>
          </a:xfrm>
          <a:prstGeom prst="rect">
            <a:avLst/>
          </a:prstGeom>
        </p:spPr>
      </p:pic>
    </p:spTree>
    <p:extLst>
      <p:ext uri="{BB962C8B-B14F-4D97-AF65-F5344CB8AC3E}">
        <p14:creationId xmlns:p14="http://schemas.microsoft.com/office/powerpoint/2010/main" val="277123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23493" y="1300766"/>
            <a:ext cx="9839459" cy="4606681"/>
          </a:xfrm>
        </p:spPr>
        <p:txBody>
          <a:bodyPr>
            <a:normAutofit lnSpcReduction="10000"/>
          </a:bodyPr>
          <a:lstStyle/>
          <a:p>
            <a:pPr algn="l"/>
            <a:r>
              <a:rPr lang="en-US" b="1" dirty="0" smtClean="0"/>
              <a:t>Findings</a:t>
            </a:r>
          </a:p>
          <a:p>
            <a:pPr marL="342900" indent="-342900" algn="l">
              <a:buFont typeface="Arial" panose="020B0604020202020204" pitchFamily="34" charset="0"/>
              <a:buChar char="•"/>
            </a:pPr>
            <a:r>
              <a:rPr lang="en-US" dirty="0" smtClean="0"/>
              <a:t>The </a:t>
            </a:r>
            <a:r>
              <a:rPr lang="en-US" dirty="0"/>
              <a:t>need for curriculum reform is due to such changes as the availability and development of OER</a:t>
            </a:r>
          </a:p>
          <a:p>
            <a:pPr marL="342900" indent="-342900" algn="l">
              <a:buFont typeface="Arial" panose="020B0604020202020204" pitchFamily="34" charset="0"/>
              <a:buChar char="•"/>
            </a:pPr>
            <a:r>
              <a:rPr lang="en-US" dirty="0"/>
              <a:t>Varying readiness to acceptance, use and recognition of learning outcomes for OER and MOOCs </a:t>
            </a:r>
          </a:p>
          <a:p>
            <a:pPr marL="342900" indent="-342900" algn="l">
              <a:buFont typeface="Arial" panose="020B0604020202020204" pitchFamily="34" charset="0"/>
              <a:buChar char="•"/>
            </a:pPr>
            <a:r>
              <a:rPr lang="en-US" dirty="0"/>
              <a:t>The impact of these developments on the change of the roles of teachers and institutions and the urgent need to (re)train teachers</a:t>
            </a:r>
          </a:p>
          <a:p>
            <a:pPr marL="342900" indent="-342900" algn="l">
              <a:buFont typeface="Arial" panose="020B0604020202020204" pitchFamily="34" charset="0"/>
              <a:buChar char="•"/>
            </a:pPr>
            <a:r>
              <a:rPr lang="en-US" dirty="0"/>
              <a:t>The consequences of these developments for the way in which informal/ formal learning results are translated into credits and can be transferred and used</a:t>
            </a:r>
          </a:p>
          <a:p>
            <a:pPr marL="342900" indent="-342900" algn="l">
              <a:buFont typeface="Arial" panose="020B0604020202020204" pitchFamily="34" charset="0"/>
              <a:buChar char="•"/>
            </a:pPr>
            <a:r>
              <a:rPr lang="en-US" dirty="0"/>
              <a:t>Price and quality expectations vary for the production of resources and delivery of education services, including those for people with disabilities</a:t>
            </a:r>
          </a:p>
          <a:p>
            <a:pPr algn="l"/>
            <a:endParaRPr lang="en-US" sz="2800" b="1"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550016" y="103032"/>
            <a:ext cx="8834907" cy="779172"/>
          </a:xfrm>
        </p:spPr>
        <p:txBody>
          <a:bodyPr>
            <a:noAutofit/>
          </a:bodyPr>
          <a:lstStyle/>
          <a:p>
            <a:r>
              <a:rPr lang="en-US" sz="2800" b="1" dirty="0" smtClean="0">
                <a:solidFill>
                  <a:srgbClr val="005654"/>
                </a:solidFill>
                <a:latin typeface="+mn-lt"/>
              </a:rPr>
              <a:t>Foresight project “Access</a:t>
            </a:r>
            <a:r>
              <a:rPr lang="en-US" sz="2800" b="1" dirty="0">
                <a:solidFill>
                  <a:srgbClr val="005654"/>
                </a:solidFill>
                <a:latin typeface="+mn-lt"/>
              </a:rPr>
              <a:t>, Equity and Quality: Envisioning the Future of Higher Education in a Digital Age” </a:t>
            </a:r>
            <a:endParaRPr lang="ru-RU" sz="2800" b="1" dirty="0">
              <a:solidFill>
                <a:srgbClr val="005654"/>
              </a:solidFill>
              <a:latin typeface="+mn-lt"/>
            </a:endParaRPr>
          </a:p>
        </p:txBody>
      </p:sp>
    </p:spTree>
    <p:extLst>
      <p:ext uri="{BB962C8B-B14F-4D97-AF65-F5344CB8AC3E}">
        <p14:creationId xmlns:p14="http://schemas.microsoft.com/office/powerpoint/2010/main" val="338072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23493" y="1300766"/>
            <a:ext cx="10601362" cy="5557234"/>
          </a:xfrm>
        </p:spPr>
        <p:txBody>
          <a:bodyPr>
            <a:normAutofit fontScale="85000" lnSpcReduction="10000"/>
          </a:bodyPr>
          <a:lstStyle/>
          <a:p>
            <a:pPr algn="l"/>
            <a:r>
              <a:rPr lang="en-US" sz="2800" b="1" dirty="0" smtClean="0"/>
              <a:t>Unbundling of content</a:t>
            </a:r>
          </a:p>
          <a:p>
            <a:pPr algn="l">
              <a:lnSpc>
                <a:spcPct val="120000"/>
              </a:lnSpc>
            </a:pPr>
            <a:r>
              <a:rPr lang="en-US" sz="2800" dirty="0" smtClean="0">
                <a:solidFill>
                  <a:schemeClr val="tx1">
                    <a:lumMod val="95000"/>
                    <a:lumOff val="5000"/>
                  </a:schemeClr>
                </a:solidFill>
              </a:rPr>
              <a:t>In </a:t>
            </a:r>
            <a:r>
              <a:rPr lang="en-US" sz="2800" dirty="0">
                <a:solidFill>
                  <a:schemeClr val="tx1">
                    <a:lumMod val="95000"/>
                    <a:lumOff val="5000"/>
                  </a:schemeClr>
                </a:solidFill>
              </a:rPr>
              <a:t>2003, the iTunes Store unbundled the CD. For the first time, consumers could purchase the songs they wanted rather than the bundle designated by the artist and label. Sales of digital singles soared but overall revenue fell 50 percent in a decade. Prior to this transformation, the business model for the music industry relied on bundling the music that consumers wanted (singles) with the music that they didn't want (the rest of the album). That meant the music industry made money it wouldn't have made without the bundle. </a:t>
            </a:r>
          </a:p>
          <a:p>
            <a:pPr lvl="1" algn="l">
              <a:lnSpc>
                <a:spcPct val="120000"/>
              </a:lnSpc>
            </a:pPr>
            <a:r>
              <a:rPr lang="en-US" sz="2800" b="1" dirty="0" smtClean="0">
                <a:solidFill>
                  <a:schemeClr val="tx1">
                    <a:lumMod val="95000"/>
                    <a:lumOff val="5000"/>
                  </a:schemeClr>
                </a:solidFill>
              </a:rPr>
              <a:t>"</a:t>
            </a:r>
            <a:r>
              <a:rPr lang="en-US" sz="2800" b="1" dirty="0">
                <a:solidFill>
                  <a:schemeClr val="tx1">
                    <a:lumMod val="95000"/>
                    <a:lumOff val="5000"/>
                  </a:schemeClr>
                </a:solidFill>
              </a:rPr>
              <a:t>Unbundling” content is the future of education: </a:t>
            </a:r>
            <a:r>
              <a:rPr lang="en-US" sz="2800" b="1" dirty="0" err="1">
                <a:solidFill>
                  <a:schemeClr val="tx1">
                    <a:lumMod val="95000"/>
                    <a:lumOff val="5000"/>
                  </a:schemeClr>
                </a:solidFill>
              </a:rPr>
              <a:t>Anant</a:t>
            </a:r>
            <a:r>
              <a:rPr lang="en-US" sz="2800" b="1" dirty="0">
                <a:solidFill>
                  <a:schemeClr val="tx1">
                    <a:lumMod val="95000"/>
                    <a:lumOff val="5000"/>
                  </a:schemeClr>
                </a:solidFill>
              </a:rPr>
              <a:t> Agarwal, CEO, </a:t>
            </a:r>
            <a:r>
              <a:rPr lang="en-US" sz="2800" b="1" dirty="0" err="1" smtClean="0">
                <a:solidFill>
                  <a:schemeClr val="tx1">
                    <a:lumMod val="95000"/>
                    <a:lumOff val="5000"/>
                  </a:schemeClr>
                </a:solidFill>
              </a:rPr>
              <a:t>edX</a:t>
            </a:r>
            <a:endParaRPr lang="en-US" sz="2800" b="1" dirty="0" smtClean="0">
              <a:solidFill>
                <a:schemeClr val="tx1">
                  <a:lumMod val="95000"/>
                  <a:lumOff val="5000"/>
                </a:schemeClr>
              </a:solidFill>
            </a:endParaRPr>
          </a:p>
          <a:p>
            <a:pPr algn="l">
              <a:lnSpc>
                <a:spcPct val="120000"/>
              </a:lnSpc>
            </a:pPr>
            <a:r>
              <a:rPr lang="en-US" sz="2800" dirty="0">
                <a:solidFill>
                  <a:schemeClr val="tx1">
                    <a:lumMod val="95000"/>
                    <a:lumOff val="5000"/>
                  </a:schemeClr>
                </a:solidFill>
              </a:rPr>
              <a:t>Bundling has been central to the higher education business model for centuries. Colleges and universities combine content and a wide range of products and services into a single package, for which they charge "tuition and fees." </a:t>
            </a:r>
            <a:endParaRPr lang="en-US" sz="2800" dirty="0" smtClean="0">
              <a:solidFill>
                <a:schemeClr val="tx1">
                  <a:lumMod val="95000"/>
                  <a:lumOff val="5000"/>
                </a:schemeClr>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550016" y="-20992"/>
            <a:ext cx="8834907" cy="800164"/>
          </a:xfrm>
        </p:spPr>
        <p:txBody>
          <a:bodyPr>
            <a:noAutofit/>
          </a:bodyPr>
          <a:lstStyle/>
          <a:p>
            <a:r>
              <a:rPr lang="en-GB" sz="2800" b="1" dirty="0" smtClean="0">
                <a:solidFill>
                  <a:srgbClr val="005654"/>
                </a:solidFill>
                <a:latin typeface="+mn-lt"/>
              </a:rPr>
              <a:t>New Forms of </a:t>
            </a:r>
            <a:r>
              <a:rPr lang="en-US" sz="2800" b="1" dirty="0" smtClean="0">
                <a:solidFill>
                  <a:srgbClr val="005654"/>
                </a:solidFill>
                <a:latin typeface="+mn-lt"/>
              </a:rPr>
              <a:t>Content Presentation and Credentialing</a:t>
            </a:r>
            <a:endParaRPr lang="ru-RU" sz="2800" b="1" dirty="0">
              <a:solidFill>
                <a:srgbClr val="005654"/>
              </a:solidFill>
              <a:latin typeface="+mn-lt"/>
            </a:endParaRPr>
          </a:p>
        </p:txBody>
      </p:sp>
    </p:spTree>
    <p:extLst>
      <p:ext uri="{BB962C8B-B14F-4D97-AF65-F5344CB8AC3E}">
        <p14:creationId xmlns:p14="http://schemas.microsoft.com/office/powerpoint/2010/main" val="1037447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6221" y="1300766"/>
            <a:ext cx="10045520" cy="5557234"/>
          </a:xfrm>
        </p:spPr>
        <p:txBody>
          <a:bodyPr>
            <a:normAutofit fontScale="92500" lnSpcReduction="20000"/>
          </a:bodyPr>
          <a:lstStyle/>
          <a:p>
            <a:pPr algn="l">
              <a:lnSpc>
                <a:spcPct val="100000"/>
              </a:lnSpc>
            </a:pPr>
            <a:r>
              <a:rPr lang="en-US" sz="2800" b="1" dirty="0" smtClean="0">
                <a:solidFill>
                  <a:schemeClr val="tx1">
                    <a:lumMod val="95000"/>
                    <a:lumOff val="5000"/>
                  </a:schemeClr>
                </a:solidFill>
              </a:rPr>
              <a:t>Digital badges and micro-credentials</a:t>
            </a:r>
          </a:p>
          <a:p>
            <a:pPr algn="l">
              <a:lnSpc>
                <a:spcPct val="100000"/>
              </a:lnSpc>
            </a:pPr>
            <a:r>
              <a:rPr lang="en-US" sz="2600" dirty="0">
                <a:solidFill>
                  <a:schemeClr val="tx1">
                    <a:lumMod val="95000"/>
                    <a:lumOff val="5000"/>
                  </a:schemeClr>
                </a:solidFill>
              </a:rPr>
              <a:t>The latest trend in higher education is micro-credentialing, the non-traditional education path where students gain skill sets in a specific area and receive a </a:t>
            </a:r>
            <a:r>
              <a:rPr lang="en-US" sz="2600" dirty="0" smtClean="0">
                <a:solidFill>
                  <a:schemeClr val="tx1">
                    <a:lumMod val="95000"/>
                    <a:lumOff val="5000"/>
                  </a:schemeClr>
                </a:solidFill>
              </a:rPr>
              <a:t>credential. This trend is very promising for life-long learning.</a:t>
            </a:r>
          </a:p>
          <a:p>
            <a:pPr algn="l">
              <a:lnSpc>
                <a:spcPct val="100000"/>
              </a:lnSpc>
            </a:pPr>
            <a:r>
              <a:rPr lang="en-US" sz="2600" dirty="0">
                <a:solidFill>
                  <a:schemeClr val="tx1">
                    <a:lumMod val="95000"/>
                    <a:lumOff val="5000"/>
                  </a:schemeClr>
                </a:solidFill>
              </a:rPr>
              <a:t>Micro-credentials </a:t>
            </a:r>
            <a:r>
              <a:rPr lang="en-US" sz="2600" dirty="0" smtClean="0">
                <a:solidFill>
                  <a:schemeClr val="tx1">
                    <a:lumMod val="95000"/>
                    <a:lumOff val="5000"/>
                  </a:schemeClr>
                </a:solidFill>
              </a:rPr>
              <a:t>(nanodegrees) take </a:t>
            </a:r>
            <a:r>
              <a:rPr lang="en-US" sz="2600" dirty="0">
                <a:solidFill>
                  <a:schemeClr val="tx1">
                    <a:lumMod val="95000"/>
                    <a:lumOff val="5000"/>
                  </a:schemeClr>
                </a:solidFill>
              </a:rPr>
              <a:t>the form of a digital certificate, which may be a document or image file, or other official evidence that you've completed the necessary work. The organization that grants the micro-credential decides what they will provide, so be sure to check it's what you need before you begin.</a:t>
            </a:r>
            <a:endParaRPr lang="en-US" sz="2600" dirty="0" smtClean="0">
              <a:solidFill>
                <a:schemeClr val="tx1">
                  <a:lumMod val="95000"/>
                  <a:lumOff val="5000"/>
                </a:schemeClr>
              </a:solidFill>
            </a:endParaRPr>
          </a:p>
          <a:p>
            <a:pPr algn="l">
              <a:lnSpc>
                <a:spcPct val="100000"/>
              </a:lnSpc>
            </a:pPr>
            <a:r>
              <a:rPr lang="en-US" sz="2600" dirty="0" smtClean="0">
                <a:solidFill>
                  <a:schemeClr val="tx1">
                    <a:lumMod val="95000"/>
                    <a:lumOff val="5000"/>
                  </a:schemeClr>
                </a:solidFill>
              </a:rPr>
              <a:t>In 2015, </a:t>
            </a:r>
            <a:r>
              <a:rPr lang="en-US" sz="2600" dirty="0" err="1" smtClean="0">
                <a:solidFill>
                  <a:schemeClr val="tx1">
                    <a:lumMod val="95000"/>
                    <a:lumOff val="5000"/>
                  </a:schemeClr>
                </a:solidFill>
              </a:rPr>
              <a:t>Udacity</a:t>
            </a:r>
            <a:r>
              <a:rPr lang="en-US" sz="2600" dirty="0" smtClean="0">
                <a:solidFill>
                  <a:schemeClr val="tx1">
                    <a:lumMod val="95000"/>
                    <a:lumOff val="5000"/>
                  </a:schemeClr>
                </a:solidFill>
              </a:rPr>
              <a:t> </a:t>
            </a:r>
            <a:r>
              <a:rPr lang="en-US" sz="2600" dirty="0">
                <a:solidFill>
                  <a:schemeClr val="tx1">
                    <a:lumMod val="95000"/>
                    <a:lumOff val="5000"/>
                  </a:schemeClr>
                </a:solidFill>
              </a:rPr>
              <a:t>announced </a:t>
            </a:r>
            <a:r>
              <a:rPr lang="en-US" sz="2600" dirty="0" smtClean="0">
                <a:solidFill>
                  <a:schemeClr val="tx1">
                    <a:lumMod val="95000"/>
                    <a:lumOff val="5000"/>
                  </a:schemeClr>
                </a:solidFill>
              </a:rPr>
              <a:t>a </a:t>
            </a:r>
            <a:r>
              <a:rPr lang="en-US" sz="2600" dirty="0">
                <a:solidFill>
                  <a:schemeClr val="tx1">
                    <a:lumMod val="95000"/>
                    <a:lumOff val="5000"/>
                  </a:schemeClr>
                </a:solidFill>
              </a:rPr>
              <a:t>new nanodegree </a:t>
            </a:r>
            <a:r>
              <a:rPr lang="en-US" sz="2600" dirty="0" smtClean="0">
                <a:solidFill>
                  <a:schemeClr val="tx1">
                    <a:lumMod val="95000"/>
                    <a:lumOff val="5000"/>
                  </a:schemeClr>
                </a:solidFill>
              </a:rPr>
              <a:t>(nanodegrees are </a:t>
            </a:r>
            <a:r>
              <a:rPr lang="en-US" sz="2600" dirty="0">
                <a:solidFill>
                  <a:schemeClr val="tx1">
                    <a:lumMod val="95000"/>
                    <a:lumOff val="5000"/>
                  </a:schemeClr>
                </a:solidFill>
              </a:rPr>
              <a:t>‘curriculums designed to help you become job-ready)’— the Android nanodegree in partnership with </a:t>
            </a:r>
            <a:r>
              <a:rPr lang="en-US" sz="2600" dirty="0" err="1" smtClean="0">
                <a:solidFill>
                  <a:schemeClr val="tx1">
                    <a:lumMod val="95000"/>
                    <a:lumOff val="5000"/>
                  </a:schemeClr>
                </a:solidFill>
              </a:rPr>
              <a:t>Gooogle</a:t>
            </a:r>
            <a:r>
              <a:rPr lang="en-US" sz="2600" dirty="0" smtClean="0">
                <a:solidFill>
                  <a:schemeClr val="tx1">
                    <a:lumMod val="95000"/>
                    <a:lumOff val="5000"/>
                  </a:schemeClr>
                </a:solidFill>
              </a:rPr>
              <a:t>.</a:t>
            </a:r>
          </a:p>
          <a:p>
            <a:pPr algn="l">
              <a:lnSpc>
                <a:spcPct val="100000"/>
              </a:lnSpc>
            </a:pPr>
            <a:r>
              <a:rPr lang="en-US" sz="2600" dirty="0" smtClean="0">
                <a:solidFill>
                  <a:schemeClr val="tx1">
                    <a:lumMod val="95000"/>
                    <a:lumOff val="5000"/>
                  </a:schemeClr>
                </a:solidFill>
              </a:rPr>
              <a:t>Penn </a:t>
            </a:r>
            <a:r>
              <a:rPr lang="en-US" sz="2600" dirty="0">
                <a:solidFill>
                  <a:schemeClr val="tx1">
                    <a:lumMod val="95000"/>
                    <a:lumOff val="5000"/>
                  </a:schemeClr>
                </a:solidFill>
              </a:rPr>
              <a:t>State’s College of Business </a:t>
            </a:r>
            <a:r>
              <a:rPr lang="en-US" sz="2600" dirty="0" smtClean="0">
                <a:solidFill>
                  <a:schemeClr val="tx1">
                    <a:lumMod val="95000"/>
                    <a:lumOff val="5000"/>
                  </a:schemeClr>
                </a:solidFill>
              </a:rPr>
              <a:t>launched an </a:t>
            </a:r>
            <a:r>
              <a:rPr lang="en-US" sz="2600" dirty="0">
                <a:solidFill>
                  <a:schemeClr val="tx1">
                    <a:lumMod val="95000"/>
                    <a:lumOff val="5000"/>
                  </a:schemeClr>
                </a:solidFill>
              </a:rPr>
              <a:t>online </a:t>
            </a:r>
            <a:r>
              <a:rPr lang="en-US" sz="2600" dirty="0" err="1">
                <a:solidFill>
                  <a:schemeClr val="tx1">
                    <a:lumMod val="95000"/>
                    <a:lumOff val="5000"/>
                  </a:schemeClr>
                </a:solidFill>
              </a:rPr>
              <a:t>bootcamp</a:t>
            </a:r>
            <a:r>
              <a:rPr lang="en-US" sz="2600" dirty="0">
                <a:solidFill>
                  <a:schemeClr val="tx1">
                    <a:lumMod val="95000"/>
                    <a:lumOff val="5000"/>
                  </a:schemeClr>
                </a:solidFill>
              </a:rPr>
              <a:t> course, ‘Supply Chain Leadership Academy’, to educate “supply chain leaders of tomorrow in leadership and best practices in holistic supply chain management</a:t>
            </a:r>
            <a:r>
              <a:rPr lang="en-US" sz="2600" dirty="0" smtClean="0">
                <a:solidFill>
                  <a:schemeClr val="tx1">
                    <a:lumMod val="95000"/>
                    <a:lumOff val="5000"/>
                  </a:schemeClr>
                </a:solidFill>
              </a:rPr>
              <a:t>”. </a:t>
            </a:r>
          </a:p>
          <a:p>
            <a:pPr algn="r">
              <a:lnSpc>
                <a:spcPct val="100000"/>
              </a:lnSpc>
            </a:pPr>
            <a:endParaRPr lang="en-US" dirty="0" smtClean="0">
              <a:solidFill>
                <a:schemeClr val="tx1">
                  <a:lumMod val="95000"/>
                  <a:lumOff val="5000"/>
                </a:schemeClr>
              </a:solidFill>
            </a:endParaRPr>
          </a:p>
          <a:p>
            <a:pPr algn="l">
              <a:lnSpc>
                <a:spcPct val="100000"/>
              </a:lnSpc>
            </a:pPr>
            <a:endParaRPr lang="ru-RU" b="1" dirty="0" smtClean="0">
              <a:solidFill>
                <a:schemeClr val="tx1">
                  <a:lumMod val="95000"/>
                  <a:lumOff val="5000"/>
                </a:schemeClr>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a:spLocks noGrp="1"/>
          </p:cNvSpPr>
          <p:nvPr>
            <p:ph type="ctrTitle"/>
          </p:nvPr>
        </p:nvSpPr>
        <p:spPr>
          <a:xfrm>
            <a:off x="2550016" y="-20992"/>
            <a:ext cx="8834907" cy="800164"/>
          </a:xfrm>
        </p:spPr>
        <p:txBody>
          <a:bodyPr>
            <a:noAutofit/>
          </a:bodyPr>
          <a:lstStyle/>
          <a:p>
            <a:r>
              <a:rPr lang="en-GB" sz="2800" b="1" dirty="0" smtClean="0">
                <a:solidFill>
                  <a:srgbClr val="005654"/>
                </a:solidFill>
                <a:latin typeface="+mn-lt"/>
              </a:rPr>
              <a:t>New Forms of </a:t>
            </a:r>
            <a:r>
              <a:rPr lang="en-US" sz="2800" b="1" dirty="0" smtClean="0">
                <a:solidFill>
                  <a:srgbClr val="005654"/>
                </a:solidFill>
                <a:latin typeface="+mn-lt"/>
              </a:rPr>
              <a:t>Content Presentation and Credentialing</a:t>
            </a:r>
            <a:endParaRPr lang="ru-RU" sz="2800" b="1" dirty="0">
              <a:solidFill>
                <a:srgbClr val="005654"/>
              </a:solidFill>
              <a:latin typeface="+mn-lt"/>
            </a:endParaRPr>
          </a:p>
        </p:txBody>
      </p:sp>
    </p:spTree>
    <p:extLst>
      <p:ext uri="{BB962C8B-B14F-4D97-AF65-F5344CB8AC3E}">
        <p14:creationId xmlns:p14="http://schemas.microsoft.com/office/powerpoint/2010/main" val="421453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39252" y="1352281"/>
            <a:ext cx="10178322" cy="4881093"/>
          </a:xfrm>
        </p:spPr>
        <p:txBody>
          <a:bodyPr>
            <a:normAutofit/>
          </a:bodyPr>
          <a:lstStyle/>
          <a:p>
            <a:pPr algn="l"/>
            <a:r>
              <a:rPr lang="en-US" dirty="0" smtClean="0"/>
              <a:t>OER refers to any educational resources (including curriculum maps, course materials, textbooks, streaming videos, multimedia applications, podcasts, and any other materials that have been designed for use in teaching and learning) that are openly available for use by educators and students, without an accompanying need to pay royalties or license fees (Butcher, 2011). </a:t>
            </a:r>
          </a:p>
          <a:p>
            <a:pPr algn="l"/>
            <a:r>
              <a:rPr lang="en-US" dirty="0" smtClean="0"/>
              <a:t>OER can exist as smaller, stand-alone resources (reusable learning objects), that can be mixed and combined to form larger pieces of content or as larger course modules or full courses. </a:t>
            </a:r>
          </a:p>
          <a:p>
            <a:pPr algn="l"/>
            <a:r>
              <a:rPr lang="en-US" dirty="0" smtClean="0"/>
              <a:t>OER can also include simulations, labs, collections, journals, and tools. These materials are considered open if they are released under an open license such as a Creative Commons license.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6" name="Заголовок 1"/>
          <p:cNvSpPr>
            <a:spLocks noGrp="1"/>
          </p:cNvSpPr>
          <p:nvPr>
            <p:ph type="ctrTitle"/>
          </p:nvPr>
        </p:nvSpPr>
        <p:spPr>
          <a:xfrm>
            <a:off x="2391272" y="-20993"/>
            <a:ext cx="8993652" cy="935393"/>
          </a:xfrm>
        </p:spPr>
        <p:txBody>
          <a:bodyPr>
            <a:noAutofit/>
          </a:bodyPr>
          <a:lstStyle/>
          <a:p>
            <a:r>
              <a:rPr lang="en-GB" sz="2800" b="1" dirty="0" smtClean="0">
                <a:solidFill>
                  <a:srgbClr val="005654"/>
                </a:solidFill>
                <a:latin typeface="+mn-lt"/>
              </a:rPr>
              <a:t>OER definition</a:t>
            </a:r>
            <a:endParaRPr lang="ru-RU" sz="2800" b="1" dirty="0">
              <a:solidFill>
                <a:srgbClr val="005654"/>
              </a:solidFill>
              <a:latin typeface="+mn-lt"/>
            </a:endParaRPr>
          </a:p>
        </p:txBody>
      </p:sp>
    </p:spTree>
    <p:extLst>
      <p:ext uri="{BB962C8B-B14F-4D97-AF65-F5344CB8AC3E}">
        <p14:creationId xmlns:p14="http://schemas.microsoft.com/office/powerpoint/2010/main" val="3830177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84544" y="1132604"/>
            <a:ext cx="10605655" cy="4754209"/>
          </a:xfrm>
        </p:spPr>
        <p:txBody>
          <a:bodyPr>
            <a:normAutofit/>
          </a:bodyPr>
          <a:lstStyle/>
          <a:p>
            <a:pPr fontAlgn="auto">
              <a:spcBef>
                <a:spcPts val="0"/>
              </a:spcBef>
              <a:spcAft>
                <a:spcPts val="0"/>
              </a:spcAft>
              <a:defRPr/>
            </a:pPr>
            <a:endParaRPr lang="en-US" dirty="0" smtClean="0">
              <a:solidFill>
                <a:schemeClr val="accent1">
                  <a:lumMod val="50000"/>
                </a:schemeClr>
              </a:solidFill>
            </a:endParaRPr>
          </a:p>
          <a:p>
            <a:pPr fontAlgn="auto">
              <a:spcBef>
                <a:spcPts val="0"/>
              </a:spcBef>
              <a:spcAft>
                <a:spcPts val="0"/>
              </a:spcAft>
              <a:defRPr/>
            </a:pPr>
            <a:r>
              <a:rPr lang="en-US" sz="4000" b="1" dirty="0" smtClean="0">
                <a:solidFill>
                  <a:srgbClr val="005654"/>
                </a:solidFill>
              </a:rPr>
              <a:t>THANK YOU!</a:t>
            </a:r>
            <a:endParaRPr lang="en-US" sz="4000" b="1" dirty="0">
              <a:solidFill>
                <a:srgbClr val="005654"/>
              </a:solidFill>
            </a:endParaRPr>
          </a:p>
          <a:p>
            <a:pPr fontAlgn="auto">
              <a:spcBef>
                <a:spcPts val="0"/>
              </a:spcBef>
              <a:spcAft>
                <a:spcPts val="0"/>
              </a:spcAft>
              <a:defRPr/>
            </a:pPr>
            <a:endParaRPr lang="en-US" dirty="0" smtClean="0">
              <a:solidFill>
                <a:srgbClr val="005654"/>
              </a:solidFill>
            </a:endParaRPr>
          </a:p>
          <a:p>
            <a:pPr fontAlgn="auto">
              <a:spcBef>
                <a:spcPts val="0"/>
              </a:spcBef>
              <a:spcAft>
                <a:spcPts val="0"/>
              </a:spcAft>
              <a:defRPr/>
            </a:pPr>
            <a:r>
              <a:rPr lang="en-US" dirty="0" smtClean="0">
                <a:solidFill>
                  <a:srgbClr val="005654"/>
                </a:solidFill>
              </a:rPr>
              <a:t>Dr</a:t>
            </a:r>
            <a:r>
              <a:rPr lang="en-US" dirty="0">
                <a:solidFill>
                  <a:srgbClr val="005654"/>
                </a:solidFill>
              </a:rPr>
              <a:t>. Svetlana KNYAZEVA</a:t>
            </a:r>
          </a:p>
          <a:p>
            <a:pPr fontAlgn="auto">
              <a:spcBef>
                <a:spcPts val="0"/>
              </a:spcBef>
              <a:spcAft>
                <a:spcPts val="0"/>
              </a:spcAft>
              <a:defRPr/>
            </a:pPr>
            <a:r>
              <a:rPr lang="en-US" dirty="0">
                <a:solidFill>
                  <a:srgbClr val="005654"/>
                </a:solidFill>
              </a:rPr>
              <a:t>UNESCO </a:t>
            </a:r>
            <a:r>
              <a:rPr lang="en-US" dirty="0" smtClean="0">
                <a:solidFill>
                  <a:srgbClr val="005654"/>
                </a:solidFill>
              </a:rPr>
              <a:t>Institute for Information Technologies in Education</a:t>
            </a:r>
            <a:endParaRPr lang="en-US" dirty="0">
              <a:solidFill>
                <a:srgbClr val="005654"/>
              </a:solidFill>
            </a:endParaRPr>
          </a:p>
          <a:p>
            <a:pPr fontAlgn="auto">
              <a:spcBef>
                <a:spcPts val="0"/>
              </a:spcBef>
              <a:spcAft>
                <a:spcPts val="0"/>
              </a:spcAft>
              <a:defRPr/>
            </a:pPr>
            <a:r>
              <a:rPr lang="en-US" dirty="0">
                <a:solidFill>
                  <a:srgbClr val="005654"/>
                </a:solidFill>
              </a:rPr>
              <a:t>s.knyazeva@unesco.org</a:t>
            </a:r>
            <a:endParaRPr lang="ru-RU" dirty="0">
              <a:solidFill>
                <a:srgbClr val="005654"/>
              </a:solidFill>
            </a:endParaRPr>
          </a:p>
          <a:p>
            <a:r>
              <a:rPr lang="en-US" sz="3200" b="1" dirty="0">
                <a:solidFill>
                  <a:srgbClr val="005654"/>
                </a:solidFill>
                <a:hlinkClick r:id="rId2"/>
              </a:rPr>
              <a:t>http://iite.unesco.org</a:t>
            </a:r>
            <a:r>
              <a:rPr lang="en-US" sz="3200" b="1" dirty="0" smtClean="0">
                <a:solidFill>
                  <a:srgbClr val="005654"/>
                </a:solidFill>
                <a:hlinkClick r:id="rId2"/>
              </a:rPr>
              <a:t>/</a:t>
            </a:r>
            <a:endParaRPr lang="en-US" sz="3200" b="1" dirty="0" smtClean="0">
              <a:solidFill>
                <a:srgbClr val="005654"/>
              </a:solidFill>
            </a:endParaRPr>
          </a:p>
          <a:p>
            <a:endParaRPr lang="en-US" dirty="0">
              <a:solidFill>
                <a:srgbClr val="005654"/>
              </a:solidFill>
            </a:endParaRPr>
          </a:p>
          <a:p>
            <a:r>
              <a:rPr lang="en-US" dirty="0" smtClean="0">
                <a:solidFill>
                  <a:srgbClr val="005654"/>
                </a:solidFill>
              </a:rPr>
              <a:t>		</a:t>
            </a:r>
          </a:p>
          <a:p>
            <a:r>
              <a:rPr lang="en-US" dirty="0">
                <a:solidFill>
                  <a:srgbClr val="005654"/>
                </a:solidFill>
              </a:rPr>
              <a:t> </a:t>
            </a:r>
            <a:r>
              <a:rPr lang="en-US" dirty="0" smtClean="0">
                <a:solidFill>
                  <a:srgbClr val="005654"/>
                </a:solidFill>
              </a:rPr>
              <a:t>                            This presentation is licensed under the Creative Commons Attribution-</a:t>
            </a:r>
            <a:r>
              <a:rPr lang="en-US" dirty="0" err="1" smtClean="0">
                <a:solidFill>
                  <a:srgbClr val="005654"/>
                </a:solidFill>
              </a:rPr>
              <a:t>ShareAlike</a:t>
            </a:r>
            <a:r>
              <a:rPr lang="en-US" dirty="0" smtClean="0">
                <a:solidFill>
                  <a:srgbClr val="005654"/>
                </a:solidFill>
              </a:rPr>
              <a:t> (BY-SA) 4.0 license</a:t>
            </a:r>
            <a:endParaRPr lang="ru-RU" dirty="0" smtClean="0">
              <a:solidFill>
                <a:srgbClr val="005654"/>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pic>
        <p:nvPicPr>
          <p:cNvPr id="2" name="Рисунок 1"/>
          <p:cNvPicPr>
            <a:picLocks noChangeAspect="1"/>
          </p:cNvPicPr>
          <p:nvPr/>
        </p:nvPicPr>
        <p:blipFill>
          <a:blip r:embed="rId4"/>
          <a:stretch>
            <a:fillRect/>
          </a:stretch>
        </p:blipFill>
        <p:spPr>
          <a:xfrm>
            <a:off x="1724360" y="5082739"/>
            <a:ext cx="1714299" cy="536050"/>
          </a:xfrm>
          <a:prstGeom prst="rect">
            <a:avLst/>
          </a:prstGeom>
        </p:spPr>
      </p:pic>
    </p:spTree>
    <p:extLst>
      <p:ext uri="{BB962C8B-B14F-4D97-AF65-F5344CB8AC3E}">
        <p14:creationId xmlns:p14="http://schemas.microsoft.com/office/powerpoint/2010/main" val="3303914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090810" y="3132225"/>
            <a:ext cx="1814524" cy="2834522"/>
          </a:xfrm>
          <a:prstGeom prst="rect">
            <a:avLst/>
          </a:prstGeom>
        </p:spPr>
      </p:pic>
      <p:pic>
        <p:nvPicPr>
          <p:cNvPr id="7" name="Picture 2" descr="http://www.iite.unesco.org/image.php?mode=fit&amp;height=250&amp;width=250&amp;image=./pics/publications/en/covers/3214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01" y="2404321"/>
            <a:ext cx="1728069" cy="291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4014085042"/>
              </p:ext>
            </p:extLst>
          </p:nvPr>
        </p:nvGraphicFramePr>
        <p:xfrm>
          <a:off x="7379593" y="1113647"/>
          <a:ext cx="4265151" cy="4572000"/>
        </p:xfrm>
        <a:graphic>
          <a:graphicData uri="http://schemas.openxmlformats.org/drawingml/2006/table">
            <a:tbl>
              <a:tblPr firstRow="1" bandRow="1">
                <a:tableStyleId>{69CF1AB2-1976-4502-BF36-3FF5EA218861}</a:tableStyleId>
              </a:tblPr>
              <a:tblGrid>
                <a:gridCol w="2426011"/>
                <a:gridCol w="18391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Armenia</a:t>
                      </a:r>
                      <a:endParaRPr lang="ru-RU" sz="2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Latvia</a:t>
                      </a:r>
                      <a:endParaRPr lang="ru-RU" sz="2400" b="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Azerbaijan</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Lithuania</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Belarus</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Moldova</a:t>
                      </a:r>
                      <a:endParaRPr lang="ru-RU" sz="2400" dirty="0" smtClean="0"/>
                    </a:p>
                  </a:txBody>
                  <a:tcPr/>
                </a:tc>
              </a:tr>
              <a:tr h="370840">
                <a:tc>
                  <a:txBody>
                    <a:bodyPr/>
                    <a:lstStyle/>
                    <a:p>
                      <a:pPr fontAlgn="t"/>
                      <a:r>
                        <a:rPr lang="en-US" sz="2400" dirty="0" smtClean="0"/>
                        <a:t>Brazil</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Mongolia</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China</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Poland</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France</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Russia</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Japan</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Turkey</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Kazakhstan</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Ukraine</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Kenya</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Uzbekistan</a:t>
                      </a:r>
                      <a:endParaRPr lang="ru-RU"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Kyrgyz Republic</a:t>
                      </a:r>
                      <a:endParaRPr lang="ru-RU"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Vietnam</a:t>
                      </a:r>
                      <a:endParaRPr lang="ru-RU" sz="2400" dirty="0" smtClean="0"/>
                    </a:p>
                  </a:txBody>
                  <a:tcPr/>
                </a:tc>
              </a:tr>
            </a:tbl>
          </a:graphicData>
        </a:graphic>
      </p:graphicFrame>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pic>
        <p:nvPicPr>
          <p:cNvPr id="4" name="Рисунок 3"/>
          <p:cNvPicPr>
            <a:picLocks noChangeAspect="1"/>
          </p:cNvPicPr>
          <p:nvPr/>
        </p:nvPicPr>
        <p:blipFill>
          <a:blip r:embed="rId5"/>
          <a:stretch>
            <a:fillRect/>
          </a:stretch>
        </p:blipFill>
        <p:spPr>
          <a:xfrm>
            <a:off x="1776935" y="1143288"/>
            <a:ext cx="1992258" cy="1978253"/>
          </a:xfrm>
          <a:prstGeom prst="rect">
            <a:avLst/>
          </a:prstGeom>
        </p:spPr>
      </p:pic>
      <p:sp>
        <p:nvSpPr>
          <p:cNvPr id="19" name="Заголовок 1"/>
          <p:cNvSpPr>
            <a:spLocks noGrp="1"/>
          </p:cNvSpPr>
          <p:nvPr>
            <p:ph type="ctrTitle"/>
          </p:nvPr>
        </p:nvSpPr>
        <p:spPr>
          <a:xfrm>
            <a:off x="2391272" y="-20993"/>
            <a:ext cx="8993652" cy="935393"/>
          </a:xfrm>
        </p:spPr>
        <p:txBody>
          <a:bodyPr>
            <a:noAutofit/>
          </a:bodyPr>
          <a:lstStyle/>
          <a:p>
            <a:r>
              <a:rPr lang="en-GB" sz="2800" b="1" dirty="0" smtClean="0">
                <a:solidFill>
                  <a:srgbClr val="005654"/>
                </a:solidFill>
                <a:latin typeface="+mn-lt"/>
              </a:rPr>
              <a:t>UNESCO IITE project </a:t>
            </a:r>
            <a:br>
              <a:rPr lang="en-GB" sz="2800" b="1" dirty="0" smtClean="0">
                <a:solidFill>
                  <a:srgbClr val="005654"/>
                </a:solidFill>
                <a:latin typeface="+mn-lt"/>
              </a:rPr>
            </a:br>
            <a:r>
              <a:rPr lang="en-GB" sz="2800" b="1" dirty="0" smtClean="0">
                <a:solidFill>
                  <a:srgbClr val="005654"/>
                </a:solidFill>
                <a:latin typeface="+mn-lt"/>
              </a:rPr>
              <a:t>“OER in non-English-speaking countries”</a:t>
            </a:r>
            <a:endParaRPr lang="ru-RU" sz="2800" b="1" dirty="0">
              <a:solidFill>
                <a:srgbClr val="005654"/>
              </a:solidFill>
              <a:latin typeface="+mn-lt"/>
            </a:endParaRPr>
          </a:p>
        </p:txBody>
      </p:sp>
      <p:pic>
        <p:nvPicPr>
          <p:cNvPr id="6" name="Рисунок 5"/>
          <p:cNvPicPr>
            <a:picLocks noChangeAspect="1"/>
          </p:cNvPicPr>
          <p:nvPr/>
        </p:nvPicPr>
        <p:blipFill>
          <a:blip r:embed="rId6"/>
          <a:stretch>
            <a:fillRect/>
          </a:stretch>
        </p:blipFill>
        <p:spPr>
          <a:xfrm>
            <a:off x="3892896" y="1191267"/>
            <a:ext cx="1828624" cy="2875093"/>
          </a:xfrm>
          <a:prstGeom prst="rect">
            <a:avLst/>
          </a:prstGeom>
        </p:spPr>
      </p:pic>
      <p:pic>
        <p:nvPicPr>
          <p:cNvPr id="8" name="Рисунок 7"/>
          <p:cNvPicPr>
            <a:picLocks noChangeAspect="1"/>
          </p:cNvPicPr>
          <p:nvPr/>
        </p:nvPicPr>
        <p:blipFill>
          <a:blip r:embed="rId7"/>
          <a:stretch>
            <a:fillRect/>
          </a:stretch>
        </p:blipFill>
        <p:spPr>
          <a:xfrm>
            <a:off x="5299228" y="2694883"/>
            <a:ext cx="1832959" cy="2868744"/>
          </a:xfrm>
          <a:prstGeom prst="rect">
            <a:avLst/>
          </a:prstGeom>
        </p:spPr>
      </p:pic>
    </p:spTree>
    <p:extLst>
      <p:ext uri="{BB962C8B-B14F-4D97-AF65-F5344CB8AC3E}">
        <p14:creationId xmlns:p14="http://schemas.microsoft.com/office/powerpoint/2010/main" val="98458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497" y="1297612"/>
            <a:ext cx="1888758" cy="238401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497" y="3840572"/>
            <a:ext cx="1888758" cy="2262674"/>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658" y="3870144"/>
            <a:ext cx="1880415" cy="2322028"/>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881" y="1261487"/>
            <a:ext cx="1958505" cy="2409349"/>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5366" y="1332346"/>
            <a:ext cx="1889001" cy="2365253"/>
          </a:xfrm>
          <a:prstGeom prst="rect">
            <a:avLst/>
          </a:prstGeom>
        </p:spPr>
      </p:pic>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4213" y="1359196"/>
            <a:ext cx="1905917" cy="2365465"/>
          </a:xfrm>
          <a:prstGeom prst="rect">
            <a:avLst/>
          </a:prstGeom>
        </p:spPr>
      </p:pic>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4682" y="3874476"/>
            <a:ext cx="1886455" cy="2347268"/>
          </a:xfrm>
          <a:prstGeom prst="rect">
            <a:avLst/>
          </a:prstGeom>
        </p:spPr>
      </p:pic>
      <p:pic>
        <p:nvPicPr>
          <p:cNvPr id="5" name="Рисунок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3528" y="3840572"/>
            <a:ext cx="1892481" cy="2381172"/>
          </a:xfrm>
          <a:prstGeom prst="rect">
            <a:avLst/>
          </a:prstGeom>
        </p:spPr>
      </p:pic>
      <p:sp>
        <p:nvSpPr>
          <p:cNvPr id="21" name="Заголовок 1"/>
          <p:cNvSpPr txBox="1">
            <a:spLocks/>
          </p:cNvSpPr>
          <p:nvPr/>
        </p:nvSpPr>
        <p:spPr>
          <a:xfrm>
            <a:off x="2391272" y="-20993"/>
            <a:ext cx="8993652" cy="9353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005654"/>
                </a:solidFill>
                <a:latin typeface="+mn-lt"/>
              </a:rPr>
              <a:t>UNESCO IITE project </a:t>
            </a:r>
            <a:br>
              <a:rPr lang="en-GB" sz="2800" b="1" dirty="0" smtClean="0">
                <a:solidFill>
                  <a:srgbClr val="005654"/>
                </a:solidFill>
                <a:latin typeface="+mn-lt"/>
              </a:rPr>
            </a:br>
            <a:r>
              <a:rPr lang="en-GB" sz="2800" b="1" dirty="0" smtClean="0">
                <a:solidFill>
                  <a:srgbClr val="005654"/>
                </a:solidFill>
                <a:latin typeface="+mn-lt"/>
              </a:rPr>
              <a:t>“OER in non-English-speaking countries”</a:t>
            </a:r>
            <a:endParaRPr lang="ru-RU" sz="2800" b="1" dirty="0">
              <a:solidFill>
                <a:srgbClr val="005654"/>
              </a:solidFill>
              <a:latin typeface="+mn-lt"/>
            </a:endParaRPr>
          </a:p>
        </p:txBody>
      </p:sp>
      <p:pic>
        <p:nvPicPr>
          <p:cNvPr id="2" name="Рисунок 1"/>
          <p:cNvPicPr>
            <a:picLocks noChangeAspect="1"/>
          </p:cNvPicPr>
          <p:nvPr/>
        </p:nvPicPr>
        <p:blipFill>
          <a:blip r:embed="rId11"/>
          <a:stretch>
            <a:fillRect/>
          </a:stretch>
        </p:blipFill>
        <p:spPr>
          <a:xfrm>
            <a:off x="10149976" y="1305827"/>
            <a:ext cx="1942079" cy="2391772"/>
          </a:xfrm>
          <a:prstGeom prst="rect">
            <a:avLst/>
          </a:prstGeom>
        </p:spPr>
      </p:pic>
    </p:spTree>
    <p:extLst>
      <p:ext uri="{BB962C8B-B14F-4D97-AF65-F5344CB8AC3E}">
        <p14:creationId xmlns:p14="http://schemas.microsoft.com/office/powerpoint/2010/main" val="127774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21" name="Заголовок 1"/>
          <p:cNvSpPr txBox="1">
            <a:spLocks/>
          </p:cNvSpPr>
          <p:nvPr/>
        </p:nvSpPr>
        <p:spPr>
          <a:xfrm>
            <a:off x="2391272" y="-20993"/>
            <a:ext cx="8993652" cy="9353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005654"/>
                </a:solidFill>
                <a:latin typeface="+mn-lt"/>
              </a:rPr>
              <a:t>UNESCO IITE project </a:t>
            </a:r>
            <a:br>
              <a:rPr lang="en-GB" sz="2800" b="1" dirty="0" smtClean="0">
                <a:solidFill>
                  <a:srgbClr val="005654"/>
                </a:solidFill>
                <a:latin typeface="+mn-lt"/>
              </a:rPr>
            </a:br>
            <a:r>
              <a:rPr lang="en-GB" sz="2800" b="1" dirty="0" smtClean="0">
                <a:solidFill>
                  <a:srgbClr val="005654"/>
                </a:solidFill>
                <a:latin typeface="+mn-lt"/>
              </a:rPr>
              <a:t>“OER in non-English-speaking countries”</a:t>
            </a:r>
            <a:endParaRPr lang="ru-RU" sz="2800" b="1" dirty="0">
              <a:solidFill>
                <a:srgbClr val="005654"/>
              </a:solidFill>
              <a:latin typeface="+mn-lt"/>
            </a:endParaRPr>
          </a:p>
        </p:txBody>
      </p:sp>
      <p:pic>
        <p:nvPicPr>
          <p:cNvPr id="8" name="Рисунок 7"/>
          <p:cNvPicPr>
            <a:picLocks noChangeAspect="1"/>
          </p:cNvPicPr>
          <p:nvPr/>
        </p:nvPicPr>
        <p:blipFill>
          <a:blip r:embed="rId3"/>
          <a:stretch>
            <a:fillRect/>
          </a:stretch>
        </p:blipFill>
        <p:spPr>
          <a:xfrm>
            <a:off x="946055" y="1337049"/>
            <a:ext cx="2131996" cy="3304377"/>
          </a:xfrm>
          <a:prstGeom prst="rect">
            <a:avLst/>
          </a:prstGeom>
        </p:spPr>
      </p:pic>
      <p:pic>
        <p:nvPicPr>
          <p:cNvPr id="3" name="Рисунок 2"/>
          <p:cNvPicPr>
            <a:picLocks noChangeAspect="1"/>
          </p:cNvPicPr>
          <p:nvPr/>
        </p:nvPicPr>
        <p:blipFill>
          <a:blip r:embed="rId4"/>
          <a:stretch>
            <a:fillRect/>
          </a:stretch>
        </p:blipFill>
        <p:spPr>
          <a:xfrm>
            <a:off x="2871977" y="3021029"/>
            <a:ext cx="2163394" cy="3281320"/>
          </a:xfrm>
          <a:prstGeom prst="rect">
            <a:avLst/>
          </a:prstGeom>
        </p:spPr>
      </p:pic>
      <p:pic>
        <p:nvPicPr>
          <p:cNvPr id="6" name="Рисунок 5"/>
          <p:cNvPicPr>
            <a:picLocks noChangeAspect="1"/>
          </p:cNvPicPr>
          <p:nvPr/>
        </p:nvPicPr>
        <p:blipFill>
          <a:blip r:embed="rId5"/>
          <a:stretch>
            <a:fillRect/>
          </a:stretch>
        </p:blipFill>
        <p:spPr>
          <a:xfrm>
            <a:off x="5354412" y="1337049"/>
            <a:ext cx="2133981" cy="3234952"/>
          </a:xfrm>
          <a:prstGeom prst="rect">
            <a:avLst/>
          </a:prstGeom>
        </p:spPr>
      </p:pic>
      <p:pic>
        <p:nvPicPr>
          <p:cNvPr id="7" name="Рисунок 6"/>
          <p:cNvPicPr>
            <a:picLocks noChangeAspect="1"/>
          </p:cNvPicPr>
          <p:nvPr/>
        </p:nvPicPr>
        <p:blipFill>
          <a:blip r:embed="rId6"/>
          <a:stretch>
            <a:fillRect/>
          </a:stretch>
        </p:blipFill>
        <p:spPr>
          <a:xfrm>
            <a:off x="9469868" y="2150997"/>
            <a:ext cx="2064648" cy="2691233"/>
          </a:xfrm>
          <a:prstGeom prst="rect">
            <a:avLst/>
          </a:prstGeom>
        </p:spPr>
      </p:pic>
      <p:pic>
        <p:nvPicPr>
          <p:cNvPr id="9" name="Рисунок 8"/>
          <p:cNvPicPr>
            <a:picLocks noChangeAspect="1"/>
          </p:cNvPicPr>
          <p:nvPr/>
        </p:nvPicPr>
        <p:blipFill>
          <a:blip r:embed="rId7"/>
          <a:stretch>
            <a:fillRect/>
          </a:stretch>
        </p:blipFill>
        <p:spPr>
          <a:xfrm>
            <a:off x="7016846" y="3021029"/>
            <a:ext cx="2006067" cy="3018966"/>
          </a:xfrm>
          <a:prstGeom prst="rect">
            <a:avLst/>
          </a:prstGeom>
        </p:spPr>
      </p:pic>
    </p:spTree>
    <p:extLst>
      <p:ext uri="{BB962C8B-B14F-4D97-AF65-F5344CB8AC3E}">
        <p14:creationId xmlns:p14="http://schemas.microsoft.com/office/powerpoint/2010/main" val="208406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9091" y="1365161"/>
            <a:ext cx="10605655" cy="4700788"/>
          </a:xfrm>
        </p:spPr>
        <p:txBody>
          <a:bodyPr>
            <a:normAutofit/>
          </a:bodyPr>
          <a:lstStyle/>
          <a:p>
            <a:pPr algn="l"/>
            <a:r>
              <a:rPr lang="en-US" b="1" dirty="0" smtClean="0"/>
              <a:t>Internal </a:t>
            </a:r>
            <a:r>
              <a:rPr lang="en-US" b="1" dirty="0"/>
              <a:t>motivations </a:t>
            </a:r>
            <a:r>
              <a:rPr lang="en-US" b="1" dirty="0" smtClean="0"/>
              <a:t>of producers and users of OER</a:t>
            </a:r>
          </a:p>
          <a:p>
            <a:pPr marL="342900" indent="-342900" algn="l">
              <a:buFont typeface="Arial" panose="020B0604020202020204" pitchFamily="34" charset="0"/>
              <a:buChar char="•"/>
            </a:pPr>
            <a:r>
              <a:rPr lang="en-US" dirty="0" smtClean="0"/>
              <a:t>An </a:t>
            </a:r>
            <a:r>
              <a:rPr lang="en-US" dirty="0"/>
              <a:t>interest in innovative teaching methods and </a:t>
            </a:r>
            <a:r>
              <a:rPr lang="en-US" dirty="0" smtClean="0"/>
              <a:t>resources</a:t>
            </a:r>
            <a:endParaRPr lang="en-US" dirty="0"/>
          </a:p>
          <a:p>
            <a:pPr marL="342900" indent="-342900" algn="l">
              <a:buFont typeface="Arial" panose="020B0604020202020204" pitchFamily="34" charset="0"/>
              <a:buChar char="•"/>
            </a:pPr>
            <a:r>
              <a:rPr lang="en-US" dirty="0" smtClean="0"/>
              <a:t>A </a:t>
            </a:r>
            <a:r>
              <a:rPr lang="en-US" dirty="0"/>
              <a:t>willingness to expand the access of students and colleagues to their </a:t>
            </a:r>
            <a:r>
              <a:rPr lang="en-US" dirty="0" smtClean="0"/>
              <a:t>materials</a:t>
            </a:r>
          </a:p>
          <a:p>
            <a:pPr marL="342900" indent="-342900" algn="l">
              <a:buFont typeface="Arial" panose="020B0604020202020204" pitchFamily="34" charset="0"/>
              <a:buChar char="•"/>
            </a:pPr>
            <a:r>
              <a:rPr lang="en-US" dirty="0" smtClean="0"/>
              <a:t>A </a:t>
            </a:r>
            <a:r>
              <a:rPr lang="en-US" dirty="0"/>
              <a:t>desire to enhance the visibility of the </a:t>
            </a:r>
            <a:r>
              <a:rPr lang="en-US" dirty="0" smtClean="0"/>
              <a:t>university</a:t>
            </a:r>
          </a:p>
          <a:p>
            <a:pPr marL="342900" indent="-342900" algn="l">
              <a:buFont typeface="Arial" panose="020B0604020202020204" pitchFamily="34" charset="0"/>
              <a:buChar char="•"/>
            </a:pPr>
            <a:r>
              <a:rPr lang="en-US" dirty="0" smtClean="0"/>
              <a:t>An </a:t>
            </a:r>
            <a:r>
              <a:rPr lang="en-US" dirty="0"/>
              <a:t>opportunity to gain additional recognition and scores during </a:t>
            </a:r>
            <a:r>
              <a:rPr lang="en-US" dirty="0" smtClean="0"/>
              <a:t>appraisal</a:t>
            </a:r>
          </a:p>
          <a:p>
            <a:pPr algn="l"/>
            <a:r>
              <a:rPr lang="en-US" b="1" dirty="0" smtClean="0"/>
              <a:t>Benefits</a:t>
            </a:r>
            <a:endParaRPr lang="en-US" dirty="0" smtClean="0"/>
          </a:p>
          <a:p>
            <a:pPr marL="457200" indent="-457200" algn="l">
              <a:buAutoNum type="arabicPeriod"/>
            </a:pPr>
            <a:r>
              <a:rPr lang="en-US" dirty="0" smtClean="0"/>
              <a:t>Potential </a:t>
            </a:r>
            <a:r>
              <a:rPr lang="en-US" dirty="0"/>
              <a:t>financial saving due to eliminating the duplication of efforts in the development of teaching </a:t>
            </a:r>
            <a:r>
              <a:rPr lang="en-US" dirty="0" smtClean="0"/>
              <a:t>materials</a:t>
            </a:r>
          </a:p>
          <a:p>
            <a:pPr marL="457200" indent="-457200" algn="l">
              <a:buAutoNum type="arabicPeriod"/>
            </a:pPr>
            <a:r>
              <a:rPr lang="en-US" dirty="0" smtClean="0"/>
              <a:t>The </a:t>
            </a:r>
            <a:r>
              <a:rPr lang="en-US" dirty="0"/>
              <a:t>use of OER can have a positive impact on the quality of the education being offered.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7" name="Заголовок 1"/>
          <p:cNvSpPr txBox="1">
            <a:spLocks/>
          </p:cNvSpPr>
          <p:nvPr/>
        </p:nvSpPr>
        <p:spPr>
          <a:xfrm>
            <a:off x="2391272" y="-20993"/>
            <a:ext cx="8993652" cy="9353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005654"/>
                </a:solidFill>
                <a:latin typeface="+mn-lt"/>
              </a:rPr>
              <a:t>Findings of UNESCO IITE project </a:t>
            </a:r>
            <a:br>
              <a:rPr lang="en-GB" sz="2800" b="1" dirty="0" smtClean="0">
                <a:solidFill>
                  <a:srgbClr val="005654"/>
                </a:solidFill>
                <a:latin typeface="+mn-lt"/>
              </a:rPr>
            </a:br>
            <a:r>
              <a:rPr lang="en-GB" sz="2800" b="1" dirty="0" smtClean="0">
                <a:solidFill>
                  <a:srgbClr val="005654"/>
                </a:solidFill>
                <a:latin typeface="+mn-lt"/>
              </a:rPr>
              <a:t>“OER in non-English-speaking countries”</a:t>
            </a:r>
            <a:endParaRPr lang="ru-RU" sz="2800" b="1" dirty="0">
              <a:solidFill>
                <a:srgbClr val="005654"/>
              </a:solidFill>
              <a:latin typeface="+mn-lt"/>
            </a:endParaRPr>
          </a:p>
        </p:txBody>
      </p:sp>
    </p:spTree>
    <p:extLst>
      <p:ext uri="{BB962C8B-B14F-4D97-AF65-F5344CB8AC3E}">
        <p14:creationId xmlns:p14="http://schemas.microsoft.com/office/powerpoint/2010/main" val="8804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2579" y="1275009"/>
            <a:ext cx="10972801" cy="4959536"/>
          </a:xfrm>
        </p:spPr>
        <p:txBody>
          <a:bodyPr>
            <a:normAutofit lnSpcReduction="10000"/>
          </a:bodyPr>
          <a:lstStyle/>
          <a:p>
            <a:pPr marL="342900" indent="-342900" algn="l">
              <a:buFont typeface="Arial" panose="020B0604020202020204" pitchFamily="34" charset="0"/>
              <a:buChar char="•"/>
            </a:pPr>
            <a:r>
              <a:rPr lang="en-US" dirty="0" smtClean="0"/>
              <a:t>National/institutional </a:t>
            </a:r>
            <a:r>
              <a:rPr lang="en-US" dirty="0"/>
              <a:t>strategies for the </a:t>
            </a:r>
            <a:r>
              <a:rPr lang="en-US" dirty="0" smtClean="0"/>
              <a:t>ICT use in education </a:t>
            </a:r>
            <a:r>
              <a:rPr lang="en-US" dirty="0"/>
              <a:t>are mainly oriented towards infrastructure and seldom encourage the development of educational </a:t>
            </a:r>
            <a:r>
              <a:rPr lang="en-US" dirty="0" smtClean="0"/>
              <a:t>content</a:t>
            </a:r>
          </a:p>
          <a:p>
            <a:pPr marL="342900" indent="-342900" algn="l">
              <a:spcBef>
                <a:spcPts val="600"/>
              </a:spcBef>
              <a:buFont typeface="Arial" panose="020B0604020202020204" pitchFamily="34" charset="0"/>
              <a:buChar char="•"/>
            </a:pPr>
            <a:r>
              <a:rPr lang="en-US" dirty="0" smtClean="0"/>
              <a:t>Educators often lack </a:t>
            </a:r>
            <a:r>
              <a:rPr lang="en-US" dirty="0"/>
              <a:t>awareness about the availability of OER and the opportunities </a:t>
            </a:r>
            <a:r>
              <a:rPr lang="en-US" dirty="0" smtClean="0"/>
              <a:t>they provide</a:t>
            </a:r>
          </a:p>
          <a:p>
            <a:pPr marL="342900" indent="-342900" algn="l">
              <a:spcBef>
                <a:spcPts val="600"/>
              </a:spcBef>
              <a:buFont typeface="Arial" panose="020B0604020202020204" pitchFamily="34" charset="0"/>
              <a:buChar char="•"/>
            </a:pPr>
            <a:r>
              <a:rPr lang="en-US" dirty="0" smtClean="0"/>
              <a:t>Most </a:t>
            </a:r>
            <a:r>
              <a:rPr lang="en-US" dirty="0"/>
              <a:t>people are not familiar with intellectual property </a:t>
            </a:r>
            <a:r>
              <a:rPr lang="en-US" dirty="0" smtClean="0"/>
              <a:t>rights; national </a:t>
            </a:r>
            <a:r>
              <a:rPr lang="en-US" dirty="0"/>
              <a:t>IPR regulations are </a:t>
            </a:r>
            <a:r>
              <a:rPr lang="en-US" dirty="0" smtClean="0"/>
              <a:t>often incompatible </a:t>
            </a:r>
            <a:r>
              <a:rPr lang="en-US" dirty="0"/>
              <a:t>with open </a:t>
            </a:r>
            <a:r>
              <a:rPr lang="en-US" dirty="0" smtClean="0"/>
              <a:t>licenses </a:t>
            </a:r>
          </a:p>
          <a:p>
            <a:pPr marL="342900" indent="-342900" algn="l">
              <a:spcBef>
                <a:spcPts val="600"/>
              </a:spcBef>
              <a:buFont typeface="Arial" panose="020B0604020202020204" pitchFamily="34" charset="0"/>
              <a:buChar char="•"/>
            </a:pPr>
            <a:r>
              <a:rPr lang="en-US" dirty="0" smtClean="0"/>
              <a:t>Emerging </a:t>
            </a:r>
            <a:r>
              <a:rPr lang="en-US" dirty="0"/>
              <a:t>pedagogical approaches </a:t>
            </a:r>
            <a:r>
              <a:rPr lang="en-US" dirty="0" smtClean="0"/>
              <a:t>suggesting the </a:t>
            </a:r>
            <a:r>
              <a:rPr lang="en-US" dirty="0"/>
              <a:t>use OER </a:t>
            </a:r>
            <a:r>
              <a:rPr lang="en-US" dirty="0" smtClean="0"/>
              <a:t>are </a:t>
            </a:r>
            <a:r>
              <a:rPr lang="en-US" dirty="0"/>
              <a:t>yet to be adopted by educators and </a:t>
            </a:r>
            <a:r>
              <a:rPr lang="en-US" dirty="0" smtClean="0"/>
              <a:t>HEIs </a:t>
            </a:r>
          </a:p>
          <a:p>
            <a:pPr marL="342900" indent="-342900" algn="l">
              <a:spcBef>
                <a:spcPts val="600"/>
              </a:spcBef>
              <a:buFont typeface="Arial" panose="020B0604020202020204" pitchFamily="34" charset="0"/>
              <a:buChar char="•"/>
            </a:pPr>
            <a:r>
              <a:rPr lang="en-US" dirty="0" smtClean="0"/>
              <a:t>Quality </a:t>
            </a:r>
            <a:r>
              <a:rPr lang="en-US" dirty="0"/>
              <a:t>assessment and assurance provisions for </a:t>
            </a:r>
            <a:r>
              <a:rPr lang="en-US" dirty="0" smtClean="0"/>
              <a:t>ensuring OER to be academically </a:t>
            </a:r>
            <a:r>
              <a:rPr lang="en-US" dirty="0"/>
              <a:t>and/or pedagogically sound do not </a:t>
            </a:r>
            <a:r>
              <a:rPr lang="en-US" dirty="0" smtClean="0"/>
              <a:t>exist</a:t>
            </a:r>
          </a:p>
          <a:p>
            <a:pPr marL="342900" indent="-342900" algn="l">
              <a:spcBef>
                <a:spcPts val="600"/>
              </a:spcBef>
              <a:buFont typeface="Arial" panose="020B0604020202020204" pitchFamily="34" charset="0"/>
              <a:buChar char="•"/>
            </a:pPr>
            <a:r>
              <a:rPr lang="en-US" dirty="0" smtClean="0"/>
              <a:t>The </a:t>
            </a:r>
            <a:r>
              <a:rPr lang="en-US" dirty="0"/>
              <a:t>reward/encouragement system for introducing OER into educational practice is </a:t>
            </a:r>
            <a:r>
              <a:rPr lang="en-US" dirty="0" smtClean="0"/>
              <a:t>non-existent </a:t>
            </a:r>
            <a:r>
              <a:rPr lang="en-US" dirty="0"/>
              <a:t>and the provision of </a:t>
            </a:r>
            <a:r>
              <a:rPr lang="en-US" dirty="0" smtClean="0"/>
              <a:t>OER is </a:t>
            </a:r>
            <a:r>
              <a:rPr lang="en-US" dirty="0"/>
              <a:t>not considered </a:t>
            </a:r>
            <a:r>
              <a:rPr lang="en-US" dirty="0" smtClean="0"/>
              <a:t>during </a:t>
            </a:r>
            <a:r>
              <a:rPr lang="en-US" dirty="0"/>
              <a:t>performance </a:t>
            </a:r>
            <a:r>
              <a:rPr lang="en-US" dirty="0" smtClean="0"/>
              <a:t>evaluation</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6" name="Заголовок 1"/>
          <p:cNvSpPr>
            <a:spLocks noGrp="1"/>
          </p:cNvSpPr>
          <p:nvPr>
            <p:ph type="ctrTitle"/>
          </p:nvPr>
        </p:nvSpPr>
        <p:spPr>
          <a:xfrm>
            <a:off x="2391272" y="-51515"/>
            <a:ext cx="8993652" cy="965915"/>
          </a:xfrm>
        </p:spPr>
        <p:txBody>
          <a:bodyPr>
            <a:noAutofit/>
          </a:bodyPr>
          <a:lstStyle/>
          <a:p>
            <a:r>
              <a:rPr lang="en-US" sz="2800" b="1" dirty="0" smtClean="0">
                <a:solidFill>
                  <a:srgbClr val="005654"/>
                </a:solidFill>
                <a:latin typeface="+mn-lt"/>
              </a:rPr>
              <a:t>Barriers to </a:t>
            </a:r>
            <a:r>
              <a:rPr lang="en-US" sz="2800" b="1" smtClean="0">
                <a:solidFill>
                  <a:srgbClr val="005654"/>
                </a:solidFill>
                <a:latin typeface="+mn-lt"/>
              </a:rPr>
              <a:t>the development </a:t>
            </a:r>
            <a:r>
              <a:rPr lang="en-US" sz="2800" b="1" dirty="0" smtClean="0">
                <a:solidFill>
                  <a:srgbClr val="005654"/>
                </a:solidFill>
                <a:latin typeface="+mn-lt"/>
              </a:rPr>
              <a:t>and use of OER </a:t>
            </a:r>
            <a:endParaRPr lang="en-US" sz="2800" b="1" dirty="0">
              <a:solidFill>
                <a:srgbClr val="005654"/>
              </a:solidFill>
              <a:latin typeface="+mn-lt"/>
            </a:endParaRPr>
          </a:p>
        </p:txBody>
      </p:sp>
    </p:spTree>
    <p:extLst>
      <p:ext uri="{BB962C8B-B14F-4D97-AF65-F5344CB8AC3E}">
        <p14:creationId xmlns:p14="http://schemas.microsoft.com/office/powerpoint/2010/main" val="321617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7887" y="1365161"/>
            <a:ext cx="10097037" cy="4869384"/>
          </a:xfrm>
        </p:spPr>
        <p:txBody>
          <a:bodyPr>
            <a:normAutofit/>
          </a:bodyPr>
          <a:lstStyle/>
          <a:p>
            <a:pPr algn="l"/>
            <a:r>
              <a:rPr lang="en-US" b="1" dirty="0" smtClean="0"/>
              <a:t>Language barrier</a:t>
            </a:r>
          </a:p>
          <a:p>
            <a:pPr algn="l"/>
            <a:r>
              <a:rPr lang="en-US" b="1" dirty="0" smtClean="0"/>
              <a:t>Technological Barriers</a:t>
            </a:r>
          </a:p>
          <a:p>
            <a:pPr marL="342900" indent="-342900" algn="l">
              <a:buFont typeface="Arial" panose="020B0604020202020204" pitchFamily="34" charset="0"/>
              <a:buChar char="•"/>
            </a:pPr>
            <a:r>
              <a:rPr lang="en-US" dirty="0" smtClean="0"/>
              <a:t>The ICT infrastructure has developed unevenly within the surveyed countries, and is often insufficient to support the widespread development and sharing of OER. Despite considerable progress in recent years, access to and use of ICT is often low. </a:t>
            </a:r>
          </a:p>
          <a:p>
            <a:pPr marL="342900" indent="-342900" algn="l">
              <a:buFont typeface="Arial" panose="020B0604020202020204" pitchFamily="34" charset="0"/>
              <a:buChar char="•"/>
            </a:pPr>
            <a:r>
              <a:rPr lang="en-US" dirty="0" smtClean="0"/>
              <a:t>Although in recent years much effort and money have been invested in computer literacy training for teachers, their skills in some countries are insufficient to use open source software and OER in their professional activities on an everyday basis. In many of the surveyed countries, the development and adaption of OER is inevitably restricted by the shortage of faculty having the necessary orientation, motivation, knowledge and skills.</a:t>
            </a:r>
            <a:endParaRPr lang="en-US" sz="2000"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txBox="1">
            <a:spLocks/>
          </p:cNvSpPr>
          <p:nvPr/>
        </p:nvSpPr>
        <p:spPr>
          <a:xfrm>
            <a:off x="2391272" y="-51515"/>
            <a:ext cx="8993652" cy="9659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05654"/>
                </a:solidFill>
                <a:latin typeface="+mn-lt"/>
              </a:rPr>
              <a:t>B</a:t>
            </a:r>
            <a:r>
              <a:rPr lang="en-US" sz="2800" b="1" dirty="0" smtClean="0">
                <a:solidFill>
                  <a:srgbClr val="005654"/>
                </a:solidFill>
                <a:latin typeface="+mn-lt"/>
              </a:rPr>
              <a:t>arriers to the development and use of OER </a:t>
            </a:r>
            <a:endParaRPr lang="en-US" sz="2800" b="1" dirty="0">
              <a:solidFill>
                <a:srgbClr val="005654"/>
              </a:solidFill>
              <a:latin typeface="+mn-lt"/>
            </a:endParaRPr>
          </a:p>
        </p:txBody>
      </p:sp>
    </p:spTree>
    <p:extLst>
      <p:ext uri="{BB962C8B-B14F-4D97-AF65-F5344CB8AC3E}">
        <p14:creationId xmlns:p14="http://schemas.microsoft.com/office/powerpoint/2010/main" val="1696529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9091" y="1132605"/>
            <a:ext cx="10605655" cy="5101940"/>
          </a:xfrm>
        </p:spPr>
        <p:txBody>
          <a:bodyPr>
            <a:normAutofit/>
          </a:bodyPr>
          <a:lstStyle/>
          <a:p>
            <a:pPr algn="l"/>
            <a:r>
              <a:rPr lang="en-US" b="1" dirty="0"/>
              <a:t>Economic </a:t>
            </a:r>
            <a:r>
              <a:rPr lang="en-US" b="1" dirty="0" smtClean="0"/>
              <a:t>Issues</a:t>
            </a:r>
            <a:endParaRPr lang="en-US" dirty="0"/>
          </a:p>
          <a:p>
            <a:pPr algn="l"/>
            <a:r>
              <a:rPr lang="en-US" dirty="0" smtClean="0"/>
              <a:t>Most </a:t>
            </a:r>
            <a:r>
              <a:rPr lang="en-US" dirty="0"/>
              <a:t>of the </a:t>
            </a:r>
            <a:r>
              <a:rPr lang="en-US" dirty="0" smtClean="0"/>
              <a:t>surveyed countries belong </a:t>
            </a:r>
            <a:r>
              <a:rPr lang="en-US" dirty="0"/>
              <a:t>to the categories of developing or transition economies, </a:t>
            </a:r>
            <a:r>
              <a:rPr lang="en-US" dirty="0" smtClean="0"/>
              <a:t>thus national </a:t>
            </a:r>
            <a:r>
              <a:rPr lang="en-US" dirty="0"/>
              <a:t>governments have to take sensitive decisions on </a:t>
            </a:r>
            <a:r>
              <a:rPr lang="en-US" dirty="0" err="1"/>
              <a:t>prioritising</a:t>
            </a:r>
            <a:r>
              <a:rPr lang="en-US" dirty="0"/>
              <a:t> </a:t>
            </a:r>
            <a:r>
              <a:rPr lang="en-US" dirty="0" smtClean="0"/>
              <a:t>certain items </a:t>
            </a:r>
            <a:r>
              <a:rPr lang="en-US" dirty="0"/>
              <a:t>in their budget expenditures. For most of them, education is a priority, </a:t>
            </a:r>
            <a:r>
              <a:rPr lang="en-US" dirty="0" smtClean="0"/>
              <a:t>but currently </a:t>
            </a:r>
            <a:r>
              <a:rPr lang="en-US" dirty="0"/>
              <a:t>there is an excessive skew towards </a:t>
            </a:r>
            <a:r>
              <a:rPr lang="en-US" dirty="0" smtClean="0"/>
              <a:t>infrastructure.</a:t>
            </a:r>
            <a:endParaRPr lang="ru-RU" dirty="0"/>
          </a:p>
          <a:p>
            <a:pPr algn="l"/>
            <a:r>
              <a:rPr lang="en-US" b="1" dirty="0"/>
              <a:t>Legal </a:t>
            </a:r>
            <a:r>
              <a:rPr lang="en-US" b="1" dirty="0" smtClean="0"/>
              <a:t>Barriers</a:t>
            </a:r>
          </a:p>
          <a:p>
            <a:pPr algn="l"/>
            <a:r>
              <a:rPr lang="en-US" dirty="0" smtClean="0"/>
              <a:t>Electronically concluded contracts </a:t>
            </a:r>
            <a:r>
              <a:rPr lang="en-US" dirty="0"/>
              <a:t>and licenses </a:t>
            </a:r>
            <a:r>
              <a:rPr lang="en-US" dirty="0" smtClean="0"/>
              <a:t>are not </a:t>
            </a:r>
            <a:r>
              <a:rPr lang="en-US" dirty="0"/>
              <a:t>valid in </a:t>
            </a:r>
            <a:r>
              <a:rPr lang="en-US" dirty="0" smtClean="0"/>
              <a:t>some countries</a:t>
            </a:r>
            <a:r>
              <a:rPr lang="en-US" dirty="0"/>
              <a:t>, </a:t>
            </a:r>
            <a:r>
              <a:rPr lang="en-US" dirty="0" smtClean="0"/>
              <a:t>waiving </a:t>
            </a:r>
            <a:r>
              <a:rPr lang="en-US" dirty="0"/>
              <a:t>some </a:t>
            </a:r>
            <a:r>
              <a:rPr lang="en-US" dirty="0" smtClean="0"/>
              <a:t>of the </a:t>
            </a:r>
            <a:r>
              <a:rPr lang="en-US" dirty="0"/>
              <a:t>rights granted by existing copyright law </a:t>
            </a:r>
            <a:r>
              <a:rPr lang="en-US" dirty="0" smtClean="0"/>
              <a:t>is perceived </a:t>
            </a:r>
            <a:r>
              <a:rPr lang="en-US" dirty="0"/>
              <a:t>as legally </a:t>
            </a:r>
            <a:r>
              <a:rPr lang="en-US" dirty="0" smtClean="0"/>
              <a:t>impossible. In </a:t>
            </a:r>
            <a:r>
              <a:rPr lang="en-US" dirty="0"/>
              <a:t>many cases, the resistance to adopting open licenses was not always </a:t>
            </a:r>
            <a:r>
              <a:rPr lang="en-US" dirty="0" smtClean="0"/>
              <a:t>related to </a:t>
            </a:r>
            <a:r>
              <a:rPr lang="en-US" dirty="0"/>
              <a:t>the fact that national IPR legislation contradicted the terms of CC licenses</a:t>
            </a:r>
            <a:r>
              <a:rPr lang="en-US" dirty="0" smtClean="0"/>
              <a:t>. Most</a:t>
            </a:r>
            <a:r>
              <a:rPr lang="en-US" dirty="0"/>
              <a:t>, if not all, current legal problems with </a:t>
            </a:r>
            <a:r>
              <a:rPr lang="en-US" dirty="0" smtClean="0"/>
              <a:t>CC licensing can </a:t>
            </a:r>
            <a:r>
              <a:rPr lang="en-US" dirty="0"/>
              <a:t>be overcome </a:t>
            </a:r>
            <a:r>
              <a:rPr lang="en-US" dirty="0" smtClean="0"/>
              <a:t>through the changes </a:t>
            </a:r>
            <a:r>
              <a:rPr lang="en-US" dirty="0"/>
              <a:t>to the relevant laws in the short to medium term. </a:t>
            </a:r>
            <a:endParaRPr lang="en-US"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93"/>
            <a:ext cx="2391272" cy="1153598"/>
          </a:xfrm>
          <a:prstGeom prst="rect">
            <a:avLst/>
          </a:prstGeom>
        </p:spPr>
      </p:pic>
      <p:sp>
        <p:nvSpPr>
          <p:cNvPr id="8" name="Заголовок 1"/>
          <p:cNvSpPr txBox="1">
            <a:spLocks/>
          </p:cNvSpPr>
          <p:nvPr/>
        </p:nvSpPr>
        <p:spPr>
          <a:xfrm>
            <a:off x="2391272" y="-51515"/>
            <a:ext cx="8993652" cy="9659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05654"/>
                </a:solidFill>
                <a:latin typeface="+mn-lt"/>
              </a:rPr>
              <a:t>B</a:t>
            </a:r>
            <a:r>
              <a:rPr lang="en-US" sz="2800" b="1" dirty="0" smtClean="0">
                <a:solidFill>
                  <a:srgbClr val="005654"/>
                </a:solidFill>
                <a:latin typeface="+mn-lt"/>
              </a:rPr>
              <a:t>arriers to the development and use of OER </a:t>
            </a:r>
            <a:endParaRPr lang="en-US" sz="2800" b="1" dirty="0">
              <a:solidFill>
                <a:srgbClr val="005654"/>
              </a:solidFill>
              <a:latin typeface="+mn-lt"/>
            </a:endParaRPr>
          </a:p>
        </p:txBody>
      </p:sp>
    </p:spTree>
    <p:extLst>
      <p:ext uri="{BB962C8B-B14F-4D97-AF65-F5344CB8AC3E}">
        <p14:creationId xmlns:p14="http://schemas.microsoft.com/office/powerpoint/2010/main" val="1919894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1963</Words>
  <Application>Microsoft Office PowerPoint</Application>
  <PresentationFormat>Custom</PresentationFormat>
  <Paragraphs>133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Тема Office</vt:lpstr>
      <vt:lpstr>PowerPoint Presentation</vt:lpstr>
      <vt:lpstr>OER definition</vt:lpstr>
      <vt:lpstr>UNESCO IITE project  “OER in non-English-speaking countries”</vt:lpstr>
      <vt:lpstr>PowerPoint Presentation</vt:lpstr>
      <vt:lpstr>PowerPoint Presentation</vt:lpstr>
      <vt:lpstr>PowerPoint Presentation</vt:lpstr>
      <vt:lpstr>Barriers to the development and use of OER </vt:lpstr>
      <vt:lpstr>PowerPoint Presentation</vt:lpstr>
      <vt:lpstr>PowerPoint Presentation</vt:lpstr>
      <vt:lpstr>PowerPoint Presentation</vt:lpstr>
      <vt:lpstr>PowerPoint Presentation</vt:lpstr>
      <vt:lpstr>Recommendations for the main action lines  and measures to be taken</vt:lpstr>
      <vt:lpstr>PowerPoint Presentation</vt:lpstr>
      <vt:lpstr>Main action lines and measures to be taken by governments</vt:lpstr>
      <vt:lpstr>Recommendations for the main action lines  and measures to be taken</vt:lpstr>
      <vt:lpstr>Foresight project “Access, Equity and Quality: Envisioning the Future of Higher Education in a Digital Age” </vt:lpstr>
      <vt:lpstr>Foresight project “Access, Equity and Quality: Envisioning the Future of Higher Education in a Digital Age” </vt:lpstr>
      <vt:lpstr>New Forms of Content Presentation and Credentialing</vt:lpstr>
      <vt:lpstr>New Forms of Content Presentation and Credentialing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user2</cp:lastModifiedBy>
  <cp:revision>59</cp:revision>
  <dcterms:created xsi:type="dcterms:W3CDTF">2016-04-12T08:23:08Z</dcterms:created>
  <dcterms:modified xsi:type="dcterms:W3CDTF">2016-11-02T03:51:28Z</dcterms:modified>
</cp:coreProperties>
</file>